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70" r:id="rId4"/>
    <p:sldId id="286" r:id="rId5"/>
    <p:sldId id="265" r:id="rId6"/>
    <p:sldId id="288" r:id="rId7"/>
    <p:sldId id="266" r:id="rId8"/>
    <p:sldId id="272" r:id="rId9"/>
    <p:sldId id="273" r:id="rId10"/>
    <p:sldId id="277" r:id="rId11"/>
    <p:sldId id="274" r:id="rId12"/>
    <p:sldId id="332" r:id="rId13"/>
    <p:sldId id="333" r:id="rId14"/>
    <p:sldId id="334" r:id="rId15"/>
    <p:sldId id="335" r:id="rId16"/>
    <p:sldId id="336" r:id="rId17"/>
    <p:sldId id="262" r:id="rId18"/>
  </p:sldIdLst>
  <p:sldSz cx="9144000" cy="6858000" type="screen4x3"/>
  <p:notesSz cx="6858000" cy="9947275"/>
  <p:defaultText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F"/>
    <a:srgbClr val="EED6D6"/>
    <a:srgbClr val="E2B7B7"/>
    <a:srgbClr val="D78E8D"/>
    <a:srgbClr val="D48F8E"/>
    <a:srgbClr val="A26C6B"/>
    <a:srgbClr val="CD6461"/>
    <a:srgbClr val="CA6563"/>
    <a:srgbClr val="9A4C4A"/>
    <a:srgbClr val="C53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8042" autoAdjust="0"/>
  </p:normalViewPr>
  <p:slideViewPr>
    <p:cSldViewPr>
      <p:cViewPr>
        <p:scale>
          <a:sx n="90" d="100"/>
          <a:sy n="90" d="100"/>
        </p:scale>
        <p:origin x="-1608" y="-552"/>
      </p:cViewPr>
      <p:guideLst>
        <p:guide orient="horz" pos="4201"/>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F8A82-E13D-4E4C-82B4-B68612CACDF3}" type="doc">
      <dgm:prSet loTypeId="urn:microsoft.com/office/officeart/2005/8/layout/cycle2" loCatId="cycle" qsTypeId="urn:microsoft.com/office/officeart/2005/8/quickstyle/simple4" qsCatId="simple" csTypeId="urn:microsoft.com/office/officeart/2005/8/colors/accent2_5" csCatId="accent2" phldr="1"/>
      <dgm:spPr/>
      <dgm:t>
        <a:bodyPr/>
        <a:lstStyle/>
        <a:p>
          <a:endParaRPr lang="de-AT"/>
        </a:p>
      </dgm:t>
    </dgm:pt>
    <dgm:pt modelId="{9381AA7E-6CEB-4315-93D4-A69D20576B29}">
      <dgm:prSet phldrT="[Text]" custT="1"/>
      <dgm:spPr>
        <a:noFill/>
        <a:ln w="28575">
          <a:solidFill>
            <a:srgbClr val="C00000"/>
          </a:solidFill>
        </a:ln>
      </dgm:spPr>
      <dgm:t>
        <a:bodyPr>
          <a:prstTxWarp prst="textButton">
            <a:avLst/>
          </a:prstTxWarp>
        </a:bodyPr>
        <a:lstStyle/>
        <a:p>
          <a:r>
            <a:rPr lang="de-AT" sz="1400" dirty="0" smtClean="0">
              <a:solidFill>
                <a:schemeClr val="tx1">
                  <a:lumMod val="95000"/>
                  <a:lumOff val="5000"/>
                </a:schemeClr>
              </a:solidFill>
              <a:effectLst>
                <a:outerShdw blurRad="63500" sx="102000" sy="102000" algn="ctr" rotWithShape="0">
                  <a:prstClr val="black">
                    <a:alpha val="40000"/>
                  </a:prstClr>
                </a:outerShdw>
              </a:effectLst>
            </a:rPr>
            <a:t>KOMPETENZ</a:t>
          </a:r>
          <a:endParaRPr lang="de-AT" sz="1400" dirty="0">
            <a:solidFill>
              <a:schemeClr val="tx1">
                <a:lumMod val="95000"/>
                <a:lumOff val="5000"/>
              </a:schemeClr>
            </a:solidFill>
            <a:effectLst>
              <a:outerShdw blurRad="63500" sx="102000" sy="102000" algn="ctr" rotWithShape="0">
                <a:prstClr val="black">
                  <a:alpha val="40000"/>
                </a:prstClr>
              </a:outerShdw>
            </a:effectLst>
          </a:endParaRPr>
        </a:p>
      </dgm:t>
    </dgm:pt>
    <dgm:pt modelId="{0429C466-F7B8-499F-9F0B-CF56C86BEE37}" type="parTrans" cxnId="{D25E2675-C58E-4BAD-AF12-CC0DADA6C852}">
      <dgm:prSet/>
      <dgm:spPr/>
      <dgm:t>
        <a:bodyPr/>
        <a:lstStyle/>
        <a:p>
          <a:endParaRPr lang="de-AT"/>
        </a:p>
      </dgm:t>
    </dgm:pt>
    <dgm:pt modelId="{8515FF84-A9FE-44A0-8EAC-C74FB1285C22}" type="sibTrans" cxnId="{D25E2675-C58E-4BAD-AF12-CC0DADA6C852}">
      <dgm:prSet/>
      <dgm:spPr>
        <a:gradFill rotWithShape="0">
          <a:gsLst>
            <a:gs pos="0">
              <a:srgbClr val="932A27"/>
            </a:gs>
            <a:gs pos="80000">
              <a:srgbClr val="C13A36"/>
            </a:gs>
            <a:gs pos="100000">
              <a:srgbClr val="C53834"/>
            </a:gs>
          </a:gsLst>
        </a:gradFill>
      </dgm:spPr>
      <dgm:t>
        <a:bodyPr/>
        <a:lstStyle/>
        <a:p>
          <a:endParaRPr lang="de-AT"/>
        </a:p>
      </dgm:t>
    </dgm:pt>
    <dgm:pt modelId="{5A4A5481-3958-4404-AD31-6D1B0CEA6C09}">
      <dgm:prSet phldrT="[Text]" custT="1"/>
      <dgm:spPr>
        <a:noFill/>
        <a:ln w="28575">
          <a:solidFill>
            <a:srgbClr val="C00000"/>
          </a:solidFill>
        </a:ln>
      </dgm:spPr>
      <dgm:t>
        <a:bodyPr>
          <a:prstTxWarp prst="textButton">
            <a:avLst/>
          </a:prstTxWarp>
        </a:bodyPr>
        <a:lstStyle/>
        <a:p>
          <a:r>
            <a:rPr lang="de-AT" sz="2000" dirty="0" smtClean="0">
              <a:solidFill>
                <a:schemeClr val="tx1">
                  <a:lumMod val="95000"/>
                  <a:lumOff val="5000"/>
                </a:schemeClr>
              </a:solidFill>
              <a:effectLst>
                <a:outerShdw blurRad="63500" sx="102000" sy="102000" algn="ctr" rotWithShape="0">
                  <a:prstClr val="black">
                    <a:alpha val="40000"/>
                  </a:prstClr>
                </a:outerShdw>
              </a:effectLst>
            </a:rPr>
            <a:t>WISSEN / INNOVATION</a:t>
          </a:r>
          <a:endParaRPr lang="de-AT" sz="2000" dirty="0">
            <a:solidFill>
              <a:schemeClr val="tx1">
                <a:lumMod val="95000"/>
                <a:lumOff val="5000"/>
              </a:schemeClr>
            </a:solidFill>
            <a:effectLst>
              <a:outerShdw blurRad="63500" sx="102000" sy="102000" algn="ctr" rotWithShape="0">
                <a:prstClr val="black">
                  <a:alpha val="40000"/>
                </a:prstClr>
              </a:outerShdw>
            </a:effectLst>
          </a:endParaRPr>
        </a:p>
      </dgm:t>
    </dgm:pt>
    <dgm:pt modelId="{EA320DBE-A383-411F-925D-2962EE7BDAD5}" type="parTrans" cxnId="{328F5CD8-8CC0-4B33-8A03-DC77C542B545}">
      <dgm:prSet/>
      <dgm:spPr/>
      <dgm:t>
        <a:bodyPr/>
        <a:lstStyle/>
        <a:p>
          <a:endParaRPr lang="de-AT"/>
        </a:p>
      </dgm:t>
    </dgm:pt>
    <dgm:pt modelId="{083BDBAA-36A4-486C-982F-A9B8FD1DB2FE}" type="sibTrans" cxnId="{328F5CD8-8CC0-4B33-8A03-DC77C542B545}">
      <dgm:prSet/>
      <dgm:spPr>
        <a:gradFill rotWithShape="0">
          <a:gsLst>
            <a:gs pos="0">
              <a:srgbClr val="9A4C4A"/>
            </a:gs>
            <a:gs pos="80000">
              <a:srgbClr val="CA6563"/>
            </a:gs>
            <a:gs pos="100000">
              <a:srgbClr val="CD6461"/>
            </a:gs>
          </a:gsLst>
        </a:gradFill>
      </dgm:spPr>
      <dgm:t>
        <a:bodyPr/>
        <a:lstStyle/>
        <a:p>
          <a:endParaRPr lang="de-AT"/>
        </a:p>
      </dgm:t>
    </dgm:pt>
    <dgm:pt modelId="{9FB56F34-7591-48CC-8058-EC200E3CB7CE}">
      <dgm:prSet phldrT="[Text]" custT="1"/>
      <dgm:spPr>
        <a:noFill/>
        <a:ln w="28575">
          <a:solidFill>
            <a:srgbClr val="C00000"/>
          </a:solidFill>
        </a:ln>
      </dgm:spPr>
      <dgm:t>
        <a:bodyPr>
          <a:prstTxWarp prst="textButton">
            <a:avLst/>
          </a:prstTxWarp>
        </a:bodyPr>
        <a:lstStyle/>
        <a:p>
          <a:r>
            <a:rPr lang="de-AT" sz="2000" dirty="0" smtClean="0">
              <a:solidFill>
                <a:schemeClr val="tx1">
                  <a:lumMod val="95000"/>
                  <a:lumOff val="5000"/>
                </a:schemeClr>
              </a:solidFill>
              <a:effectLst>
                <a:outerShdw blurRad="63500" sx="102000" sy="102000" algn="ctr" rotWithShape="0">
                  <a:prstClr val="black">
                    <a:alpha val="40000"/>
                  </a:prstClr>
                </a:outerShdw>
              </a:effectLst>
            </a:rPr>
            <a:t>FORSCHERNETZWERK</a:t>
          </a:r>
          <a:endParaRPr lang="de-AT" sz="2000" dirty="0">
            <a:solidFill>
              <a:schemeClr val="tx1">
                <a:lumMod val="95000"/>
                <a:lumOff val="5000"/>
              </a:schemeClr>
            </a:solidFill>
            <a:effectLst>
              <a:outerShdw blurRad="63500" sx="102000" sy="102000" algn="ctr" rotWithShape="0">
                <a:prstClr val="black">
                  <a:alpha val="40000"/>
                </a:prstClr>
              </a:outerShdw>
            </a:effectLst>
          </a:endParaRPr>
        </a:p>
      </dgm:t>
    </dgm:pt>
    <dgm:pt modelId="{68B66B00-99E4-43FC-8B77-30D21ABA7705}" type="parTrans" cxnId="{A170B828-28D6-4A3E-B8B6-627B102152C1}">
      <dgm:prSet/>
      <dgm:spPr/>
      <dgm:t>
        <a:bodyPr/>
        <a:lstStyle/>
        <a:p>
          <a:endParaRPr lang="de-AT"/>
        </a:p>
      </dgm:t>
    </dgm:pt>
    <dgm:pt modelId="{0E323796-8503-4D2F-B475-AACCF35E91A4}" type="sibTrans" cxnId="{A170B828-28D6-4A3E-B8B6-627B102152C1}">
      <dgm:prSet/>
      <dgm:spPr>
        <a:gradFill rotWithShape="0">
          <a:gsLst>
            <a:gs pos="0">
              <a:srgbClr val="A26C6B"/>
            </a:gs>
            <a:gs pos="80000">
              <a:srgbClr val="D48F8E"/>
            </a:gs>
            <a:gs pos="100000">
              <a:srgbClr val="D78E8D"/>
            </a:gs>
          </a:gsLst>
        </a:gradFill>
      </dgm:spPr>
      <dgm:t>
        <a:bodyPr/>
        <a:lstStyle/>
        <a:p>
          <a:endParaRPr lang="de-AT"/>
        </a:p>
      </dgm:t>
    </dgm:pt>
    <dgm:pt modelId="{939E2CC0-EDA2-458C-8466-679E8D0A8116}">
      <dgm:prSet phldrT="[Text]" custT="1"/>
      <dgm:spPr>
        <a:noFill/>
        <a:ln w="28575">
          <a:solidFill>
            <a:srgbClr val="C00000"/>
          </a:solidFill>
        </a:ln>
      </dgm:spPr>
      <dgm:t>
        <a:bodyPr>
          <a:prstTxWarp prst="textButton">
            <a:avLst/>
          </a:prstTxWarp>
        </a:bodyPr>
        <a:lstStyle/>
        <a:p>
          <a:r>
            <a:rPr lang="de-AT" sz="1400" dirty="0" smtClean="0">
              <a:solidFill>
                <a:schemeClr val="tx1">
                  <a:lumMod val="95000"/>
                  <a:lumOff val="5000"/>
                </a:schemeClr>
              </a:solidFill>
              <a:effectLst>
                <a:outerShdw blurRad="63500" sx="102000" sy="102000" algn="ctr" rotWithShape="0">
                  <a:prstClr val="black">
                    <a:alpha val="40000"/>
                  </a:prstClr>
                </a:outerShdw>
              </a:effectLst>
            </a:rPr>
            <a:t>SERVICE</a:t>
          </a:r>
          <a:endParaRPr lang="de-AT" sz="1400" dirty="0">
            <a:solidFill>
              <a:schemeClr val="tx1">
                <a:lumMod val="95000"/>
                <a:lumOff val="5000"/>
              </a:schemeClr>
            </a:solidFill>
            <a:effectLst>
              <a:outerShdw blurRad="63500" sx="102000" sy="102000" algn="ctr" rotWithShape="0">
                <a:prstClr val="black">
                  <a:alpha val="40000"/>
                </a:prstClr>
              </a:outerShdw>
            </a:effectLst>
          </a:endParaRPr>
        </a:p>
      </dgm:t>
    </dgm:pt>
    <dgm:pt modelId="{116F9F00-4AB6-4FF6-A921-8859C2583735}" type="parTrans" cxnId="{525D7969-0E30-4319-877F-843D9B89B9E7}">
      <dgm:prSet/>
      <dgm:spPr/>
      <dgm:t>
        <a:bodyPr/>
        <a:lstStyle/>
        <a:p>
          <a:endParaRPr lang="de-AT"/>
        </a:p>
      </dgm:t>
    </dgm:pt>
    <dgm:pt modelId="{143AE7C3-5B1E-4CE1-A8E2-68C8074203D2}" type="sibTrans" cxnId="{525D7969-0E30-4319-877F-843D9B89B9E7}">
      <dgm:prSet/>
      <dgm:spPr>
        <a:gradFill rotWithShape="0">
          <a:gsLst>
            <a:gs pos="0">
              <a:srgbClr val="AB8C8B"/>
            </a:gs>
            <a:gs pos="80000">
              <a:srgbClr val="E0B7B7"/>
            </a:gs>
            <a:gs pos="100000">
              <a:srgbClr val="E2B7B7"/>
            </a:gs>
          </a:gsLst>
        </a:gradFill>
      </dgm:spPr>
      <dgm:t>
        <a:bodyPr/>
        <a:lstStyle/>
        <a:p>
          <a:endParaRPr lang="de-AT"/>
        </a:p>
      </dgm:t>
    </dgm:pt>
    <dgm:pt modelId="{32484B91-2361-4C7C-BAA1-7C5551B3FFB2}" type="pres">
      <dgm:prSet presAssocID="{28AF8A82-E13D-4E4C-82B4-B68612CACDF3}" presName="cycle" presStyleCnt="0">
        <dgm:presLayoutVars>
          <dgm:dir/>
          <dgm:resizeHandles val="exact"/>
        </dgm:presLayoutVars>
      </dgm:prSet>
      <dgm:spPr/>
      <dgm:t>
        <a:bodyPr/>
        <a:lstStyle/>
        <a:p>
          <a:endParaRPr lang="de-AT"/>
        </a:p>
      </dgm:t>
    </dgm:pt>
    <dgm:pt modelId="{4811700E-2E9B-499D-BD1C-237D4A308D78}" type="pres">
      <dgm:prSet presAssocID="{9381AA7E-6CEB-4315-93D4-A69D20576B29}" presName="node" presStyleLbl="node1" presStyleIdx="0" presStyleCnt="4" custScaleX="76769" custScaleY="76769" custRadScaleRad="104233">
        <dgm:presLayoutVars>
          <dgm:bulletEnabled val="1"/>
        </dgm:presLayoutVars>
      </dgm:prSet>
      <dgm:spPr/>
      <dgm:t>
        <a:bodyPr/>
        <a:lstStyle/>
        <a:p>
          <a:endParaRPr lang="de-AT"/>
        </a:p>
      </dgm:t>
    </dgm:pt>
    <dgm:pt modelId="{A461CB6B-DFBC-487F-84A9-0C6158F8BC46}" type="pres">
      <dgm:prSet presAssocID="{8515FF84-A9FE-44A0-8EAC-C74FB1285C22}" presName="sibTrans" presStyleLbl="sibTrans2D1" presStyleIdx="0" presStyleCnt="4"/>
      <dgm:spPr/>
      <dgm:t>
        <a:bodyPr/>
        <a:lstStyle/>
        <a:p>
          <a:endParaRPr lang="de-AT"/>
        </a:p>
      </dgm:t>
    </dgm:pt>
    <dgm:pt modelId="{A6CB87CE-2406-4F9D-A148-7DEC4DD86D46}" type="pres">
      <dgm:prSet presAssocID="{8515FF84-A9FE-44A0-8EAC-C74FB1285C22}" presName="connectorText" presStyleLbl="sibTrans2D1" presStyleIdx="0" presStyleCnt="4"/>
      <dgm:spPr/>
      <dgm:t>
        <a:bodyPr/>
        <a:lstStyle/>
        <a:p>
          <a:endParaRPr lang="de-AT"/>
        </a:p>
      </dgm:t>
    </dgm:pt>
    <dgm:pt modelId="{A0661718-70D1-4266-A464-085AB9654882}" type="pres">
      <dgm:prSet presAssocID="{5A4A5481-3958-4404-AD31-6D1B0CEA6C09}" presName="node" presStyleLbl="node1" presStyleIdx="1" presStyleCnt="4" custScaleX="76769" custScaleY="76769" custRadScaleRad="125418">
        <dgm:presLayoutVars>
          <dgm:bulletEnabled val="1"/>
        </dgm:presLayoutVars>
      </dgm:prSet>
      <dgm:spPr/>
      <dgm:t>
        <a:bodyPr/>
        <a:lstStyle/>
        <a:p>
          <a:endParaRPr lang="de-AT"/>
        </a:p>
      </dgm:t>
    </dgm:pt>
    <dgm:pt modelId="{930C98B6-A740-487B-93B5-EB1D3C63A661}" type="pres">
      <dgm:prSet presAssocID="{083BDBAA-36A4-486C-982F-A9B8FD1DB2FE}" presName="sibTrans" presStyleLbl="sibTrans2D1" presStyleIdx="1" presStyleCnt="4"/>
      <dgm:spPr/>
      <dgm:t>
        <a:bodyPr/>
        <a:lstStyle/>
        <a:p>
          <a:endParaRPr lang="de-AT"/>
        </a:p>
      </dgm:t>
    </dgm:pt>
    <dgm:pt modelId="{C22CE94F-DE95-4C50-8C15-EAA891DF9F98}" type="pres">
      <dgm:prSet presAssocID="{083BDBAA-36A4-486C-982F-A9B8FD1DB2FE}" presName="connectorText" presStyleLbl="sibTrans2D1" presStyleIdx="1" presStyleCnt="4"/>
      <dgm:spPr/>
      <dgm:t>
        <a:bodyPr/>
        <a:lstStyle/>
        <a:p>
          <a:endParaRPr lang="de-AT"/>
        </a:p>
      </dgm:t>
    </dgm:pt>
    <dgm:pt modelId="{0648CF5A-C1BF-4AE8-9515-2E2D4D50CF8C}" type="pres">
      <dgm:prSet presAssocID="{9FB56F34-7591-48CC-8058-EC200E3CB7CE}" presName="node" presStyleLbl="node1" presStyleIdx="2" presStyleCnt="4" custScaleX="76769" custScaleY="76769" custRadScaleRad="106147">
        <dgm:presLayoutVars>
          <dgm:bulletEnabled val="1"/>
        </dgm:presLayoutVars>
      </dgm:prSet>
      <dgm:spPr/>
      <dgm:t>
        <a:bodyPr/>
        <a:lstStyle/>
        <a:p>
          <a:endParaRPr lang="de-AT"/>
        </a:p>
      </dgm:t>
    </dgm:pt>
    <dgm:pt modelId="{C469A4F3-9F8A-4117-9EE4-353ABCEEB0E6}" type="pres">
      <dgm:prSet presAssocID="{0E323796-8503-4D2F-B475-AACCF35E91A4}" presName="sibTrans" presStyleLbl="sibTrans2D1" presStyleIdx="2" presStyleCnt="4"/>
      <dgm:spPr/>
      <dgm:t>
        <a:bodyPr/>
        <a:lstStyle/>
        <a:p>
          <a:endParaRPr lang="de-AT"/>
        </a:p>
      </dgm:t>
    </dgm:pt>
    <dgm:pt modelId="{5B971539-4CE3-4743-A95A-7DEAEF3AE381}" type="pres">
      <dgm:prSet presAssocID="{0E323796-8503-4D2F-B475-AACCF35E91A4}" presName="connectorText" presStyleLbl="sibTrans2D1" presStyleIdx="2" presStyleCnt="4"/>
      <dgm:spPr/>
      <dgm:t>
        <a:bodyPr/>
        <a:lstStyle/>
        <a:p>
          <a:endParaRPr lang="de-AT"/>
        </a:p>
      </dgm:t>
    </dgm:pt>
    <dgm:pt modelId="{AE97882A-F9D7-44DA-B7CD-933FE297B994}" type="pres">
      <dgm:prSet presAssocID="{939E2CC0-EDA2-458C-8466-679E8D0A8116}" presName="node" presStyleLbl="node1" presStyleIdx="3" presStyleCnt="4" custScaleX="76769" custScaleY="76769" custRadScaleRad="123503">
        <dgm:presLayoutVars>
          <dgm:bulletEnabled val="1"/>
        </dgm:presLayoutVars>
      </dgm:prSet>
      <dgm:spPr/>
      <dgm:t>
        <a:bodyPr/>
        <a:lstStyle/>
        <a:p>
          <a:endParaRPr lang="de-AT"/>
        </a:p>
      </dgm:t>
    </dgm:pt>
    <dgm:pt modelId="{358F7E2D-D9D7-4494-9140-2FFF8B6C0D1F}" type="pres">
      <dgm:prSet presAssocID="{143AE7C3-5B1E-4CE1-A8E2-68C8074203D2}" presName="sibTrans" presStyleLbl="sibTrans2D1" presStyleIdx="3" presStyleCnt="4"/>
      <dgm:spPr/>
      <dgm:t>
        <a:bodyPr/>
        <a:lstStyle/>
        <a:p>
          <a:endParaRPr lang="de-AT"/>
        </a:p>
      </dgm:t>
    </dgm:pt>
    <dgm:pt modelId="{79DD7386-C93C-402E-849C-FAD01C7132DD}" type="pres">
      <dgm:prSet presAssocID="{143AE7C3-5B1E-4CE1-A8E2-68C8074203D2}" presName="connectorText" presStyleLbl="sibTrans2D1" presStyleIdx="3" presStyleCnt="4"/>
      <dgm:spPr/>
      <dgm:t>
        <a:bodyPr/>
        <a:lstStyle/>
        <a:p>
          <a:endParaRPr lang="de-AT"/>
        </a:p>
      </dgm:t>
    </dgm:pt>
  </dgm:ptLst>
  <dgm:cxnLst>
    <dgm:cxn modelId="{0A3FC4B4-756B-4ADB-BCCD-30932A1D3D23}" type="presOf" srcId="{28AF8A82-E13D-4E4C-82B4-B68612CACDF3}" destId="{32484B91-2361-4C7C-BAA1-7C5551B3FFB2}" srcOrd="0" destOrd="0" presId="urn:microsoft.com/office/officeart/2005/8/layout/cycle2"/>
    <dgm:cxn modelId="{525D7969-0E30-4319-877F-843D9B89B9E7}" srcId="{28AF8A82-E13D-4E4C-82B4-B68612CACDF3}" destId="{939E2CC0-EDA2-458C-8466-679E8D0A8116}" srcOrd="3" destOrd="0" parTransId="{116F9F00-4AB6-4FF6-A921-8859C2583735}" sibTransId="{143AE7C3-5B1E-4CE1-A8E2-68C8074203D2}"/>
    <dgm:cxn modelId="{15D62D63-0488-4623-A0F2-1D386404E2EC}" type="presOf" srcId="{939E2CC0-EDA2-458C-8466-679E8D0A8116}" destId="{AE97882A-F9D7-44DA-B7CD-933FE297B994}" srcOrd="0" destOrd="0" presId="urn:microsoft.com/office/officeart/2005/8/layout/cycle2"/>
    <dgm:cxn modelId="{FE9C3DCF-735E-41F7-931B-E933CFBA5BFE}" type="presOf" srcId="{8515FF84-A9FE-44A0-8EAC-C74FB1285C22}" destId="{A461CB6B-DFBC-487F-84A9-0C6158F8BC46}" srcOrd="0" destOrd="0" presId="urn:microsoft.com/office/officeart/2005/8/layout/cycle2"/>
    <dgm:cxn modelId="{4D2D77A9-69D2-4960-82CA-BFD9C0069476}" type="presOf" srcId="{143AE7C3-5B1E-4CE1-A8E2-68C8074203D2}" destId="{358F7E2D-D9D7-4494-9140-2FFF8B6C0D1F}" srcOrd="0" destOrd="0" presId="urn:microsoft.com/office/officeart/2005/8/layout/cycle2"/>
    <dgm:cxn modelId="{101CAED4-D64E-4AC3-B8E6-0B33D6D60045}" type="presOf" srcId="{9381AA7E-6CEB-4315-93D4-A69D20576B29}" destId="{4811700E-2E9B-499D-BD1C-237D4A308D78}" srcOrd="0" destOrd="0" presId="urn:microsoft.com/office/officeart/2005/8/layout/cycle2"/>
    <dgm:cxn modelId="{18196813-5FE5-4395-8F5F-B40BBE084E99}" type="presOf" srcId="{8515FF84-A9FE-44A0-8EAC-C74FB1285C22}" destId="{A6CB87CE-2406-4F9D-A148-7DEC4DD86D46}" srcOrd="1" destOrd="0" presId="urn:microsoft.com/office/officeart/2005/8/layout/cycle2"/>
    <dgm:cxn modelId="{0875B066-DA41-4AE4-894F-5BDA67F8169F}" type="presOf" srcId="{0E323796-8503-4D2F-B475-AACCF35E91A4}" destId="{C469A4F3-9F8A-4117-9EE4-353ABCEEB0E6}" srcOrd="0" destOrd="0" presId="urn:microsoft.com/office/officeart/2005/8/layout/cycle2"/>
    <dgm:cxn modelId="{D25E2675-C58E-4BAD-AF12-CC0DADA6C852}" srcId="{28AF8A82-E13D-4E4C-82B4-B68612CACDF3}" destId="{9381AA7E-6CEB-4315-93D4-A69D20576B29}" srcOrd="0" destOrd="0" parTransId="{0429C466-F7B8-499F-9F0B-CF56C86BEE37}" sibTransId="{8515FF84-A9FE-44A0-8EAC-C74FB1285C22}"/>
    <dgm:cxn modelId="{2F6263AA-D301-48CA-962C-A27884A84A38}" type="presOf" srcId="{083BDBAA-36A4-486C-982F-A9B8FD1DB2FE}" destId="{930C98B6-A740-487B-93B5-EB1D3C63A661}" srcOrd="0" destOrd="0" presId="urn:microsoft.com/office/officeart/2005/8/layout/cycle2"/>
    <dgm:cxn modelId="{3E2EE9A4-6298-499A-A5B5-0BBBDE826C49}" type="presOf" srcId="{9FB56F34-7591-48CC-8058-EC200E3CB7CE}" destId="{0648CF5A-C1BF-4AE8-9515-2E2D4D50CF8C}" srcOrd="0" destOrd="0" presId="urn:microsoft.com/office/officeart/2005/8/layout/cycle2"/>
    <dgm:cxn modelId="{328F5CD8-8CC0-4B33-8A03-DC77C542B545}" srcId="{28AF8A82-E13D-4E4C-82B4-B68612CACDF3}" destId="{5A4A5481-3958-4404-AD31-6D1B0CEA6C09}" srcOrd="1" destOrd="0" parTransId="{EA320DBE-A383-411F-925D-2962EE7BDAD5}" sibTransId="{083BDBAA-36A4-486C-982F-A9B8FD1DB2FE}"/>
    <dgm:cxn modelId="{A170B828-28D6-4A3E-B8B6-627B102152C1}" srcId="{28AF8A82-E13D-4E4C-82B4-B68612CACDF3}" destId="{9FB56F34-7591-48CC-8058-EC200E3CB7CE}" srcOrd="2" destOrd="0" parTransId="{68B66B00-99E4-43FC-8B77-30D21ABA7705}" sibTransId="{0E323796-8503-4D2F-B475-AACCF35E91A4}"/>
    <dgm:cxn modelId="{79EF018B-9159-4EA9-9065-C257DD80FB6D}" type="presOf" srcId="{5A4A5481-3958-4404-AD31-6D1B0CEA6C09}" destId="{A0661718-70D1-4266-A464-085AB9654882}" srcOrd="0" destOrd="0" presId="urn:microsoft.com/office/officeart/2005/8/layout/cycle2"/>
    <dgm:cxn modelId="{6CB6CD46-B2F1-4771-A480-7F55897409CB}" type="presOf" srcId="{143AE7C3-5B1E-4CE1-A8E2-68C8074203D2}" destId="{79DD7386-C93C-402E-849C-FAD01C7132DD}" srcOrd="1" destOrd="0" presId="urn:microsoft.com/office/officeart/2005/8/layout/cycle2"/>
    <dgm:cxn modelId="{2B655413-BC65-4E97-9B88-2FD6B8018063}" type="presOf" srcId="{083BDBAA-36A4-486C-982F-A9B8FD1DB2FE}" destId="{C22CE94F-DE95-4C50-8C15-EAA891DF9F98}" srcOrd="1" destOrd="0" presId="urn:microsoft.com/office/officeart/2005/8/layout/cycle2"/>
    <dgm:cxn modelId="{01B2E204-3EB6-4D31-9350-066ED03C68DD}" type="presOf" srcId="{0E323796-8503-4D2F-B475-AACCF35E91A4}" destId="{5B971539-4CE3-4743-A95A-7DEAEF3AE381}" srcOrd="1" destOrd="0" presId="urn:microsoft.com/office/officeart/2005/8/layout/cycle2"/>
    <dgm:cxn modelId="{4582FB5A-1EF0-4AFF-B8D5-D15A3E72D1A8}" type="presParOf" srcId="{32484B91-2361-4C7C-BAA1-7C5551B3FFB2}" destId="{4811700E-2E9B-499D-BD1C-237D4A308D78}" srcOrd="0" destOrd="0" presId="urn:microsoft.com/office/officeart/2005/8/layout/cycle2"/>
    <dgm:cxn modelId="{FBFFAE00-881F-4527-B503-F745CF124C1F}" type="presParOf" srcId="{32484B91-2361-4C7C-BAA1-7C5551B3FFB2}" destId="{A461CB6B-DFBC-487F-84A9-0C6158F8BC46}" srcOrd="1" destOrd="0" presId="urn:microsoft.com/office/officeart/2005/8/layout/cycle2"/>
    <dgm:cxn modelId="{7CED4C05-704D-4366-84EB-CC7994B6E031}" type="presParOf" srcId="{A461CB6B-DFBC-487F-84A9-0C6158F8BC46}" destId="{A6CB87CE-2406-4F9D-A148-7DEC4DD86D46}" srcOrd="0" destOrd="0" presId="urn:microsoft.com/office/officeart/2005/8/layout/cycle2"/>
    <dgm:cxn modelId="{EB7C9B63-38FC-4438-AA65-2E7DA7E7D65A}" type="presParOf" srcId="{32484B91-2361-4C7C-BAA1-7C5551B3FFB2}" destId="{A0661718-70D1-4266-A464-085AB9654882}" srcOrd="2" destOrd="0" presId="urn:microsoft.com/office/officeart/2005/8/layout/cycle2"/>
    <dgm:cxn modelId="{9553C51D-C90E-43C7-81C4-46EA91F22951}" type="presParOf" srcId="{32484B91-2361-4C7C-BAA1-7C5551B3FFB2}" destId="{930C98B6-A740-487B-93B5-EB1D3C63A661}" srcOrd="3" destOrd="0" presId="urn:microsoft.com/office/officeart/2005/8/layout/cycle2"/>
    <dgm:cxn modelId="{6BC18851-EE92-481E-8BED-18ADB61AE8D1}" type="presParOf" srcId="{930C98B6-A740-487B-93B5-EB1D3C63A661}" destId="{C22CE94F-DE95-4C50-8C15-EAA891DF9F98}" srcOrd="0" destOrd="0" presId="urn:microsoft.com/office/officeart/2005/8/layout/cycle2"/>
    <dgm:cxn modelId="{EBC6D077-965B-484D-B366-E140A27FAC31}" type="presParOf" srcId="{32484B91-2361-4C7C-BAA1-7C5551B3FFB2}" destId="{0648CF5A-C1BF-4AE8-9515-2E2D4D50CF8C}" srcOrd="4" destOrd="0" presId="urn:microsoft.com/office/officeart/2005/8/layout/cycle2"/>
    <dgm:cxn modelId="{FF04422E-3035-4DF3-ACDE-276F956F5029}" type="presParOf" srcId="{32484B91-2361-4C7C-BAA1-7C5551B3FFB2}" destId="{C469A4F3-9F8A-4117-9EE4-353ABCEEB0E6}" srcOrd="5" destOrd="0" presId="urn:microsoft.com/office/officeart/2005/8/layout/cycle2"/>
    <dgm:cxn modelId="{B2FECB7E-C392-4763-82D4-2DC7BC034D92}" type="presParOf" srcId="{C469A4F3-9F8A-4117-9EE4-353ABCEEB0E6}" destId="{5B971539-4CE3-4743-A95A-7DEAEF3AE381}" srcOrd="0" destOrd="0" presId="urn:microsoft.com/office/officeart/2005/8/layout/cycle2"/>
    <dgm:cxn modelId="{D1EE8C3D-7A47-406C-8154-43A151A71EC7}" type="presParOf" srcId="{32484B91-2361-4C7C-BAA1-7C5551B3FFB2}" destId="{AE97882A-F9D7-44DA-B7CD-933FE297B994}" srcOrd="6" destOrd="0" presId="urn:microsoft.com/office/officeart/2005/8/layout/cycle2"/>
    <dgm:cxn modelId="{505CE612-E1C3-4632-90B3-336A4A17D189}" type="presParOf" srcId="{32484B91-2361-4C7C-BAA1-7C5551B3FFB2}" destId="{358F7E2D-D9D7-4494-9140-2FFF8B6C0D1F}" srcOrd="7" destOrd="0" presId="urn:microsoft.com/office/officeart/2005/8/layout/cycle2"/>
    <dgm:cxn modelId="{A1A2E5BA-2E2B-4E1C-A75F-541A9A805997}" type="presParOf" srcId="{358F7E2D-D9D7-4494-9140-2FFF8B6C0D1F}" destId="{79DD7386-C93C-402E-849C-FAD01C7132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2114184-804D-40CF-B0FA-0C4A6ADBE602}" type="datetimeFigureOut">
              <a:rPr lang="de-AT" smtClean="0"/>
              <a:t>05.04.2017</a:t>
            </a:fld>
            <a:endParaRPr lang="de-AT"/>
          </a:p>
        </p:txBody>
      </p:sp>
      <p:sp>
        <p:nvSpPr>
          <p:cNvPr id="4" name="Fußzeilenplatzhalt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9940C54C-698E-49E5-948E-C40472400230}" type="slidenum">
              <a:rPr lang="de-AT" smtClean="0"/>
              <a:t>‹Nr.›</a:t>
            </a:fld>
            <a:endParaRPr lang="de-AT"/>
          </a:p>
        </p:txBody>
      </p:sp>
    </p:spTree>
    <p:extLst>
      <p:ext uri="{BB962C8B-B14F-4D97-AF65-F5344CB8AC3E}">
        <p14:creationId xmlns:p14="http://schemas.microsoft.com/office/powerpoint/2010/main" val="122643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71800" cy="497364"/>
          </a:xfrm>
          <a:prstGeom prst="rect">
            <a:avLst/>
          </a:prstGeom>
        </p:spPr>
        <p:txBody>
          <a:bodyPr vert="horz" lIns="92001" tIns="46000" rIns="92001" bIns="46000" rtlCol="0"/>
          <a:lstStyle>
            <a:lvl1pPr algn="l">
              <a:defRPr sz="1200"/>
            </a:lvl1pPr>
          </a:lstStyle>
          <a:p>
            <a:endParaRPr lang="de-AT"/>
          </a:p>
        </p:txBody>
      </p:sp>
      <p:sp>
        <p:nvSpPr>
          <p:cNvPr id="3" name="Datumsplatzhalter 2"/>
          <p:cNvSpPr>
            <a:spLocks noGrp="1"/>
          </p:cNvSpPr>
          <p:nvPr>
            <p:ph type="dt" idx="1"/>
          </p:nvPr>
        </p:nvSpPr>
        <p:spPr>
          <a:xfrm>
            <a:off x="3884616" y="2"/>
            <a:ext cx="2971800" cy="497364"/>
          </a:xfrm>
          <a:prstGeom prst="rect">
            <a:avLst/>
          </a:prstGeom>
        </p:spPr>
        <p:txBody>
          <a:bodyPr vert="horz" lIns="92001" tIns="46000" rIns="92001" bIns="46000" rtlCol="0"/>
          <a:lstStyle>
            <a:lvl1pPr algn="r">
              <a:defRPr sz="1200"/>
            </a:lvl1pPr>
          </a:lstStyle>
          <a:p>
            <a:fld id="{1C08B02F-B9FC-4240-AC82-5D6C25D4AF3D}" type="datetimeFigureOut">
              <a:rPr lang="de-AT" smtClean="0"/>
              <a:pPr/>
              <a:t>05.04.2017</a:t>
            </a:fld>
            <a:endParaRPr lang="de-AT"/>
          </a:p>
        </p:txBody>
      </p:sp>
      <p:sp>
        <p:nvSpPr>
          <p:cNvPr id="4" name="Folienbildplatzhalt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001" tIns="46000" rIns="92001" bIns="46000" rtlCol="0" anchor="ctr"/>
          <a:lstStyle/>
          <a:p>
            <a:endParaRPr lang="de-AT"/>
          </a:p>
        </p:txBody>
      </p:sp>
      <p:sp>
        <p:nvSpPr>
          <p:cNvPr id="5" name="Notizenplatzhalter 4"/>
          <p:cNvSpPr>
            <a:spLocks noGrp="1"/>
          </p:cNvSpPr>
          <p:nvPr>
            <p:ph type="body" sz="quarter" idx="3"/>
          </p:nvPr>
        </p:nvSpPr>
        <p:spPr>
          <a:xfrm>
            <a:off x="685801" y="4724957"/>
            <a:ext cx="5486400" cy="4476274"/>
          </a:xfrm>
          <a:prstGeom prst="rect">
            <a:avLst/>
          </a:prstGeom>
        </p:spPr>
        <p:txBody>
          <a:bodyPr vert="horz" lIns="92001" tIns="46000" rIns="92001" bIns="4600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3" y="9448186"/>
            <a:ext cx="2971800" cy="497364"/>
          </a:xfrm>
          <a:prstGeom prst="rect">
            <a:avLst/>
          </a:prstGeom>
        </p:spPr>
        <p:txBody>
          <a:bodyPr vert="horz" lIns="92001" tIns="46000" rIns="92001" bIns="46000" rtlCol="0" anchor="b"/>
          <a:lstStyle>
            <a:lvl1pPr algn="l">
              <a:defRPr sz="1200"/>
            </a:lvl1pPr>
          </a:lstStyle>
          <a:p>
            <a:endParaRPr lang="de-AT"/>
          </a:p>
        </p:txBody>
      </p:sp>
      <p:sp>
        <p:nvSpPr>
          <p:cNvPr id="7" name="Foliennummernplatzhalter 6"/>
          <p:cNvSpPr>
            <a:spLocks noGrp="1"/>
          </p:cNvSpPr>
          <p:nvPr>
            <p:ph type="sldNum" sz="quarter" idx="5"/>
          </p:nvPr>
        </p:nvSpPr>
        <p:spPr>
          <a:xfrm>
            <a:off x="3884616" y="9448186"/>
            <a:ext cx="2971800" cy="497364"/>
          </a:xfrm>
          <a:prstGeom prst="rect">
            <a:avLst/>
          </a:prstGeom>
        </p:spPr>
        <p:txBody>
          <a:bodyPr vert="horz" lIns="92001" tIns="46000" rIns="92001" bIns="46000" rtlCol="0" anchor="b"/>
          <a:lstStyle>
            <a:lvl1pPr algn="r">
              <a:defRPr sz="1200"/>
            </a:lvl1pPr>
          </a:lstStyle>
          <a:p>
            <a:fld id="{F370B687-8ACF-4139-A7C0-7BE6E9B6B8DD}" type="slidenum">
              <a:rPr lang="de-AT" smtClean="0"/>
              <a:pPr/>
              <a:t>‹Nr.›</a:t>
            </a:fld>
            <a:endParaRPr lang="de-AT"/>
          </a:p>
        </p:txBody>
      </p:sp>
    </p:spTree>
    <p:extLst>
      <p:ext uri="{BB962C8B-B14F-4D97-AF65-F5344CB8AC3E}">
        <p14:creationId xmlns:p14="http://schemas.microsoft.com/office/powerpoint/2010/main" val="1291788982"/>
      </p:ext>
    </p:extLst>
  </p:cSld>
  <p:clrMap bg1="lt1" tx1="dk1" bg2="lt2" tx2="dk2" accent1="accent1" accent2="accent2" accent3="accent3" accent4="accent4" accent5="accent5" accent6="accent6" hlink="hlink" folHlink="folHlink"/>
  <p:notesStyle>
    <a:lvl1pPr marL="0" algn="l" defTabSz="872514" rtl="0" eaLnBrk="1" latinLnBrk="0" hangingPunct="1">
      <a:defRPr sz="1100" kern="1200">
        <a:solidFill>
          <a:schemeClr val="tx1"/>
        </a:solidFill>
        <a:latin typeface="+mn-lt"/>
        <a:ea typeface="+mn-ea"/>
        <a:cs typeface="+mn-cs"/>
      </a:defRPr>
    </a:lvl1pPr>
    <a:lvl2pPr marL="436256" algn="l" defTabSz="872514" rtl="0" eaLnBrk="1" latinLnBrk="0" hangingPunct="1">
      <a:defRPr sz="1100" kern="1200">
        <a:solidFill>
          <a:schemeClr val="tx1"/>
        </a:solidFill>
        <a:latin typeface="+mn-lt"/>
        <a:ea typeface="+mn-ea"/>
        <a:cs typeface="+mn-cs"/>
      </a:defRPr>
    </a:lvl2pPr>
    <a:lvl3pPr marL="872514" algn="l" defTabSz="872514" rtl="0" eaLnBrk="1" latinLnBrk="0" hangingPunct="1">
      <a:defRPr sz="1100" kern="1200">
        <a:solidFill>
          <a:schemeClr val="tx1"/>
        </a:solidFill>
        <a:latin typeface="+mn-lt"/>
        <a:ea typeface="+mn-ea"/>
        <a:cs typeface="+mn-cs"/>
      </a:defRPr>
    </a:lvl3pPr>
    <a:lvl4pPr marL="1308771" algn="l" defTabSz="872514" rtl="0" eaLnBrk="1" latinLnBrk="0" hangingPunct="1">
      <a:defRPr sz="1100" kern="1200">
        <a:solidFill>
          <a:schemeClr val="tx1"/>
        </a:solidFill>
        <a:latin typeface="+mn-lt"/>
        <a:ea typeface="+mn-ea"/>
        <a:cs typeface="+mn-cs"/>
      </a:defRPr>
    </a:lvl4pPr>
    <a:lvl5pPr marL="1745026" algn="l" defTabSz="872514" rtl="0" eaLnBrk="1" latinLnBrk="0" hangingPunct="1">
      <a:defRPr sz="1100" kern="1200">
        <a:solidFill>
          <a:schemeClr val="tx1"/>
        </a:solidFill>
        <a:latin typeface="+mn-lt"/>
        <a:ea typeface="+mn-ea"/>
        <a:cs typeface="+mn-cs"/>
      </a:defRPr>
    </a:lvl5pPr>
    <a:lvl6pPr marL="2181282" algn="l" defTabSz="872514" rtl="0" eaLnBrk="1" latinLnBrk="0" hangingPunct="1">
      <a:defRPr sz="1100" kern="1200">
        <a:solidFill>
          <a:schemeClr val="tx1"/>
        </a:solidFill>
        <a:latin typeface="+mn-lt"/>
        <a:ea typeface="+mn-ea"/>
        <a:cs typeface="+mn-cs"/>
      </a:defRPr>
    </a:lvl6pPr>
    <a:lvl7pPr marL="2617539" algn="l" defTabSz="872514" rtl="0" eaLnBrk="1" latinLnBrk="0" hangingPunct="1">
      <a:defRPr sz="1100" kern="1200">
        <a:solidFill>
          <a:schemeClr val="tx1"/>
        </a:solidFill>
        <a:latin typeface="+mn-lt"/>
        <a:ea typeface="+mn-ea"/>
        <a:cs typeface="+mn-cs"/>
      </a:defRPr>
    </a:lvl7pPr>
    <a:lvl8pPr marL="3053796" algn="l" defTabSz="872514" rtl="0" eaLnBrk="1" latinLnBrk="0" hangingPunct="1">
      <a:defRPr sz="1100" kern="1200">
        <a:solidFill>
          <a:schemeClr val="tx1"/>
        </a:solidFill>
        <a:latin typeface="+mn-lt"/>
        <a:ea typeface="+mn-ea"/>
        <a:cs typeface="+mn-cs"/>
      </a:defRPr>
    </a:lvl8pPr>
    <a:lvl9pPr marL="3490053" algn="l" defTabSz="8725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0</a:t>
            </a:fld>
            <a:endParaRPr lang="de-AT"/>
          </a:p>
        </p:txBody>
      </p:sp>
    </p:spTree>
    <p:extLst>
      <p:ext uri="{BB962C8B-B14F-4D97-AF65-F5344CB8AC3E}">
        <p14:creationId xmlns:p14="http://schemas.microsoft.com/office/powerpoint/2010/main" val="34367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9</a:t>
            </a:fld>
            <a:endParaRPr lang="de-AT"/>
          </a:p>
        </p:txBody>
      </p:sp>
    </p:spTree>
    <p:extLst>
      <p:ext uri="{BB962C8B-B14F-4D97-AF65-F5344CB8AC3E}">
        <p14:creationId xmlns:p14="http://schemas.microsoft.com/office/powerpoint/2010/main" val="83911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10</a:t>
            </a:fld>
            <a:endParaRPr lang="de-AT"/>
          </a:p>
        </p:txBody>
      </p:sp>
    </p:spTree>
    <p:extLst>
      <p:ext uri="{BB962C8B-B14F-4D97-AF65-F5344CB8AC3E}">
        <p14:creationId xmlns:p14="http://schemas.microsoft.com/office/powerpoint/2010/main" val="2605176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11</a:t>
            </a:fld>
            <a:endParaRPr lang="de-AT"/>
          </a:p>
        </p:txBody>
      </p:sp>
    </p:spTree>
    <p:extLst>
      <p:ext uri="{BB962C8B-B14F-4D97-AF65-F5344CB8AC3E}">
        <p14:creationId xmlns:p14="http://schemas.microsoft.com/office/powerpoint/2010/main" val="304569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12</a:t>
            </a:fld>
            <a:endParaRPr lang="de-AT"/>
          </a:p>
        </p:txBody>
      </p:sp>
    </p:spTree>
    <p:extLst>
      <p:ext uri="{BB962C8B-B14F-4D97-AF65-F5344CB8AC3E}">
        <p14:creationId xmlns:p14="http://schemas.microsoft.com/office/powerpoint/2010/main" val="145708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13</a:t>
            </a:fld>
            <a:endParaRPr lang="de-AT"/>
          </a:p>
        </p:txBody>
      </p:sp>
    </p:spTree>
    <p:extLst>
      <p:ext uri="{BB962C8B-B14F-4D97-AF65-F5344CB8AC3E}">
        <p14:creationId xmlns:p14="http://schemas.microsoft.com/office/powerpoint/2010/main" val="402315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14</a:t>
            </a:fld>
            <a:endParaRPr lang="de-AT"/>
          </a:p>
        </p:txBody>
      </p:sp>
    </p:spTree>
    <p:extLst>
      <p:ext uri="{BB962C8B-B14F-4D97-AF65-F5344CB8AC3E}">
        <p14:creationId xmlns:p14="http://schemas.microsoft.com/office/powerpoint/2010/main" val="30285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15</a:t>
            </a:fld>
            <a:endParaRPr lang="de-AT"/>
          </a:p>
        </p:txBody>
      </p:sp>
    </p:spTree>
    <p:extLst>
      <p:ext uri="{BB962C8B-B14F-4D97-AF65-F5344CB8AC3E}">
        <p14:creationId xmlns:p14="http://schemas.microsoft.com/office/powerpoint/2010/main" val="86117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16</a:t>
            </a:fld>
            <a:endParaRPr lang="de-AT"/>
          </a:p>
        </p:txBody>
      </p:sp>
    </p:spTree>
    <p:extLst>
      <p:ext uri="{BB962C8B-B14F-4D97-AF65-F5344CB8AC3E}">
        <p14:creationId xmlns:p14="http://schemas.microsoft.com/office/powerpoint/2010/main" val="215569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1</a:t>
            </a:fld>
            <a:endParaRPr lang="de-AT"/>
          </a:p>
        </p:txBody>
      </p:sp>
    </p:spTree>
    <p:extLst>
      <p:ext uri="{BB962C8B-B14F-4D97-AF65-F5344CB8AC3E}">
        <p14:creationId xmlns:p14="http://schemas.microsoft.com/office/powerpoint/2010/main" val="287467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2</a:t>
            </a:fld>
            <a:endParaRPr lang="de-AT"/>
          </a:p>
        </p:txBody>
      </p:sp>
    </p:spTree>
    <p:extLst>
      <p:ext uri="{BB962C8B-B14F-4D97-AF65-F5344CB8AC3E}">
        <p14:creationId xmlns:p14="http://schemas.microsoft.com/office/powerpoint/2010/main" val="152474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3</a:t>
            </a:fld>
            <a:endParaRPr lang="de-AT"/>
          </a:p>
        </p:txBody>
      </p:sp>
    </p:spTree>
    <p:extLst>
      <p:ext uri="{BB962C8B-B14F-4D97-AF65-F5344CB8AC3E}">
        <p14:creationId xmlns:p14="http://schemas.microsoft.com/office/powerpoint/2010/main" val="240401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4</a:t>
            </a:fld>
            <a:endParaRPr lang="de-AT"/>
          </a:p>
        </p:txBody>
      </p:sp>
    </p:spTree>
    <p:extLst>
      <p:ext uri="{BB962C8B-B14F-4D97-AF65-F5344CB8AC3E}">
        <p14:creationId xmlns:p14="http://schemas.microsoft.com/office/powerpoint/2010/main" val="245537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5</a:t>
            </a:fld>
            <a:endParaRPr lang="de-AT"/>
          </a:p>
        </p:txBody>
      </p:sp>
    </p:spTree>
    <p:extLst>
      <p:ext uri="{BB962C8B-B14F-4D97-AF65-F5344CB8AC3E}">
        <p14:creationId xmlns:p14="http://schemas.microsoft.com/office/powerpoint/2010/main" val="509757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6</a:t>
            </a:fld>
            <a:endParaRPr lang="de-AT"/>
          </a:p>
        </p:txBody>
      </p:sp>
    </p:spTree>
    <p:extLst>
      <p:ext uri="{BB962C8B-B14F-4D97-AF65-F5344CB8AC3E}">
        <p14:creationId xmlns:p14="http://schemas.microsoft.com/office/powerpoint/2010/main" val="181978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7</a:t>
            </a:fld>
            <a:endParaRPr lang="de-AT"/>
          </a:p>
        </p:txBody>
      </p:sp>
    </p:spTree>
    <p:extLst>
      <p:ext uri="{BB962C8B-B14F-4D97-AF65-F5344CB8AC3E}">
        <p14:creationId xmlns:p14="http://schemas.microsoft.com/office/powerpoint/2010/main" val="304876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F370B687-8ACF-4139-A7C0-7BE6E9B6B8DD}" type="slidenum">
              <a:rPr lang="de-AT" smtClean="0"/>
              <a:pPr/>
              <a:t>8</a:t>
            </a:fld>
            <a:endParaRPr lang="de-AT"/>
          </a:p>
        </p:txBody>
      </p:sp>
    </p:spTree>
    <p:extLst>
      <p:ext uri="{BB962C8B-B14F-4D97-AF65-F5344CB8AC3E}">
        <p14:creationId xmlns:p14="http://schemas.microsoft.com/office/powerpoint/2010/main" val="1901729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3zeilig m. Produktlogo">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anchor="t" anchorCtr="0">
            <a:noAutofit/>
          </a:bodyPr>
          <a:lstStyle>
            <a:lvl1pPr marL="0" indent="0">
              <a:buNone/>
              <a:defRPr sz="1800" b="0" i="0" cap="all" baseline="0">
                <a:solidFill>
                  <a:srgbClr val="333333"/>
                </a:solidFill>
                <a:latin typeface="Arial"/>
                <a:cs typeface="Arial"/>
              </a:defRPr>
            </a:lvl1pPr>
          </a:lstStyle>
          <a:p>
            <a:pPr lvl="0"/>
            <a:r>
              <a:rPr lang="de-DE" dirty="0" smtClean="0"/>
              <a:t>Dreizeiligen TITEL EINFÜGEN</a:t>
            </a:r>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13" name="Bildplatzhalter 5"/>
          <p:cNvSpPr>
            <a:spLocks noGrp="1"/>
          </p:cNvSpPr>
          <p:nvPr>
            <p:ph type="pic" sz="quarter" idx="12" hasCustomPrompt="1"/>
          </p:nvPr>
        </p:nvSpPr>
        <p:spPr>
          <a:xfrm>
            <a:off x="2606225" y="5767164"/>
            <a:ext cx="1936651" cy="504825"/>
          </a:xfrm>
          <a:prstGeom prst="rect">
            <a:avLst/>
          </a:prstGeom>
        </p:spPr>
        <p:txBody>
          <a:bodyPr vert="horz"/>
          <a:lstStyle>
            <a:lvl1pPr marL="0" indent="0">
              <a:buNone/>
              <a:defRPr sz="1400">
                <a:latin typeface="Arial"/>
                <a:cs typeface="Arial"/>
              </a:defRPr>
            </a:lvl1pPr>
          </a:lstStyle>
          <a:p>
            <a:r>
              <a:rPr lang="de-DE" dirty="0" smtClean="0"/>
              <a:t>Produktlogo einfügen</a:t>
            </a:r>
            <a:endParaRPr lang="de-DE" dirty="0"/>
          </a:p>
        </p:txBody>
      </p:sp>
      <p:sp>
        <p:nvSpPr>
          <p:cNvPr id="3" name="Rechteck 2"/>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248931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rvey design - Tabelle">
    <p:spTree>
      <p:nvGrpSpPr>
        <p:cNvPr id="1" name=""/>
        <p:cNvGrpSpPr/>
        <p:nvPr/>
      </p:nvGrpSpPr>
      <p:grpSpPr>
        <a:xfrm>
          <a:off x="0" y="0"/>
          <a:ext cx="0" cy="0"/>
          <a:chOff x="0" y="0"/>
          <a:chExt cx="0" cy="0"/>
        </a:xfrm>
      </p:grpSpPr>
      <p:sp>
        <p:nvSpPr>
          <p:cNvPr id="4" name="Tabellenplatzhalter 3"/>
          <p:cNvSpPr>
            <a:spLocks noGrp="1"/>
          </p:cNvSpPr>
          <p:nvPr>
            <p:ph type="tbl" sz="quarter" idx="19" hasCustomPrompt="1"/>
          </p:nvPr>
        </p:nvSpPr>
        <p:spPr>
          <a:xfrm>
            <a:off x="287525" y="836712"/>
            <a:ext cx="8569325" cy="5472608"/>
          </a:xfrm>
        </p:spPr>
        <p:txBody>
          <a:bodyPr/>
          <a:lstStyle>
            <a:lvl1pPr>
              <a:defRPr baseline="0"/>
            </a:lvl1pPr>
          </a:lstStyle>
          <a:p>
            <a:r>
              <a:rPr lang="de-AT" dirty="0" smtClean="0"/>
              <a:t>Tabelle für Survey design –  Überschriften links Arial 18, IMAS-rot, fett und rechter Text Arial 14 nicht fett – kein Rahmen, Gitternetz in IMAS-rot, Mittellinie nach links verschieben</a:t>
            </a:r>
            <a:endParaRPr lang="de-AT" dirty="0"/>
          </a:p>
        </p:txBody>
      </p:sp>
      <p:sp>
        <p:nvSpPr>
          <p:cNvPr id="17"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8" name="Gerade Verbindung 17"/>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21" name="Rechtwinkliges Dreieck 20"/>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8"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269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Chart - mit Methodik">
    <p:spTree>
      <p:nvGrpSpPr>
        <p:cNvPr id="1" name=""/>
        <p:cNvGrpSpPr/>
        <p:nvPr/>
      </p:nvGrpSpPr>
      <p:grpSpPr>
        <a:xfrm>
          <a:off x="0" y="0"/>
          <a:ext cx="0" cy="0"/>
          <a:chOff x="0" y="0"/>
          <a:chExt cx="0" cy="0"/>
        </a:xfrm>
      </p:grpSpPr>
      <p:graphicFrame>
        <p:nvGraphicFramePr>
          <p:cNvPr id="20" name="Diagramm 19"/>
          <p:cNvGraphicFramePr>
            <a:graphicFrameLocks noChangeAspect="1"/>
          </p:cNvGraphicFramePr>
          <p:nvPr>
            <p:extLst>
              <p:ext uri="{D42A27DB-BD31-4B8C-83A1-F6EECF244321}">
                <p14:modId xmlns:p14="http://schemas.microsoft.com/office/powerpoint/2010/main" val="3076801119"/>
              </p:ext>
            </p:extLst>
          </p:nvPr>
        </p:nvGraphicFramePr>
        <p:xfrm>
          <a:off x="507344" y="620688"/>
          <a:ext cx="7737064" cy="5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5921" y="3380710"/>
            <a:ext cx="764114" cy="477571"/>
          </a:xfrm>
          <a:prstGeom prst="rect">
            <a:avLst/>
          </a:prstGeom>
        </p:spPr>
      </p:pic>
      <p:pic>
        <p:nvPicPr>
          <p:cNvPr id="14" name="Picture 5" descr="J:\A_TEAM\Bilder\Daumen_hoch_0000064711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6223" y="1334423"/>
            <a:ext cx="764114" cy="477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J:\A_TEAM\Bilder\Fernrohr.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53306"/>
          <a:stretch/>
        </p:blipFill>
        <p:spPr bwMode="auto">
          <a:xfrm>
            <a:off x="4090952" y="5541224"/>
            <a:ext cx="764114" cy="477571"/>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1460" y="3427546"/>
            <a:ext cx="764114" cy="477571"/>
          </a:xfrm>
          <a:prstGeom prst="rect">
            <a:avLst/>
          </a:prstGeom>
        </p:spPr>
      </p:pic>
      <p:sp>
        <p:nvSpPr>
          <p:cNvPr id="21" name="Textfeld 20"/>
          <p:cNvSpPr txBox="1">
            <a:spLocks noChangeAspect="1"/>
          </p:cNvSpPr>
          <p:nvPr/>
        </p:nvSpPr>
        <p:spPr>
          <a:xfrm>
            <a:off x="3543277" y="1843832"/>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leben</a:t>
            </a:r>
          </a:p>
          <a:p>
            <a:pPr algn="ctr"/>
            <a:r>
              <a:rPr lang="de-AT" sz="1050" dirty="0" smtClean="0">
                <a:latin typeface="Calibri" panose="020F0502020204030204" pitchFamily="34" charset="0"/>
              </a:rPr>
              <a:t> Qualität</a:t>
            </a:r>
            <a:endParaRPr lang="de-AT" sz="1050" dirty="0">
              <a:latin typeface="Calibri" panose="020F0502020204030204" pitchFamily="34" charset="0"/>
            </a:endParaRPr>
          </a:p>
        </p:txBody>
      </p:sp>
      <p:sp>
        <p:nvSpPr>
          <p:cNvPr id="22" name="Textfeld 21"/>
          <p:cNvSpPr txBox="1">
            <a:spLocks noChangeAspect="1"/>
          </p:cNvSpPr>
          <p:nvPr/>
        </p:nvSpPr>
        <p:spPr>
          <a:xfrm>
            <a:off x="6018500" y="388172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schaffen </a:t>
            </a:r>
          </a:p>
          <a:p>
            <a:pPr algn="ctr"/>
            <a:r>
              <a:rPr lang="de-AT" sz="1050" dirty="0" smtClean="0">
                <a:latin typeface="Calibri" panose="020F0502020204030204" pitchFamily="34" charset="0"/>
              </a:rPr>
              <a:t>neues Wissen</a:t>
            </a:r>
            <a:endParaRPr lang="de-AT" sz="1050" dirty="0">
              <a:latin typeface="Calibri" panose="020F0502020204030204" pitchFamily="34" charset="0"/>
            </a:endParaRPr>
          </a:p>
        </p:txBody>
      </p:sp>
      <p:sp>
        <p:nvSpPr>
          <p:cNvPr id="23" name="Textfeld 22"/>
          <p:cNvSpPr txBox="1">
            <a:spLocks noChangeAspect="1"/>
          </p:cNvSpPr>
          <p:nvPr/>
        </p:nvSpPr>
        <p:spPr>
          <a:xfrm>
            <a:off x="3531146" y="600009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forschen </a:t>
            </a:r>
          </a:p>
          <a:p>
            <a:pPr algn="ctr"/>
            <a:r>
              <a:rPr lang="de-AT" sz="1050" dirty="0" smtClean="0">
                <a:latin typeface="Calibri" panose="020F0502020204030204" pitchFamily="34" charset="0"/>
              </a:rPr>
              <a:t>international</a:t>
            </a:r>
            <a:endParaRPr lang="de-AT" sz="1050" dirty="0">
              <a:latin typeface="Calibri" panose="020F0502020204030204" pitchFamily="34" charset="0"/>
            </a:endParaRPr>
          </a:p>
        </p:txBody>
      </p:sp>
      <p:sp>
        <p:nvSpPr>
          <p:cNvPr id="24" name="Textfeld 23"/>
          <p:cNvSpPr txBox="1">
            <a:spLocks noChangeAspect="1"/>
          </p:cNvSpPr>
          <p:nvPr/>
        </p:nvSpPr>
        <p:spPr>
          <a:xfrm>
            <a:off x="1081195" y="388172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verstehen </a:t>
            </a:r>
          </a:p>
          <a:p>
            <a:pPr algn="ctr"/>
            <a:r>
              <a:rPr lang="de-AT" sz="1050" dirty="0" smtClean="0">
                <a:latin typeface="Calibri" panose="020F0502020204030204" pitchFamily="34" charset="0"/>
              </a:rPr>
              <a:t>Unternehmen</a:t>
            </a:r>
            <a:endParaRPr lang="de-AT" sz="1050" dirty="0">
              <a:latin typeface="Calibri" panose="020F0502020204030204" pitchFamily="34" charset="0"/>
            </a:endParaRPr>
          </a:p>
        </p:txBody>
      </p:sp>
      <p:pic>
        <p:nvPicPr>
          <p:cNvPr id="25" name="Picture 8" descr="J:\_VERTEIL\_CD\Design 2015\Produktlogos\IMAS International mit Sloga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1479" y="3159498"/>
            <a:ext cx="2431745" cy="101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540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3zeilig m. Bild">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1800" b="0" i="0" cap="all" baseline="0">
                <a:solidFill>
                  <a:srgbClr val="333333"/>
                </a:solidFill>
                <a:latin typeface="Arial"/>
                <a:cs typeface="Arial"/>
              </a:defRPr>
            </a:lvl1pPr>
          </a:lstStyle>
          <a:p>
            <a:pPr lvl="0"/>
            <a:r>
              <a:rPr lang="de-DE" dirty="0" smtClean="0"/>
              <a:t>Dreizeiligen TITEL EINFÜGEN</a:t>
            </a:r>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8" name="Titel"/>
          <p:cNvSpPr>
            <a:spLocks noGrp="1"/>
          </p:cNvSpPr>
          <p:nvPr>
            <p:ph type="body" sz="quarter" idx="12" hasCustomPrompt="1"/>
          </p:nvPr>
        </p:nvSpPr>
        <p:spPr>
          <a:xfrm>
            <a:off x="107504" y="6442099"/>
            <a:ext cx="8515796" cy="396057"/>
          </a:xfrm>
          <a:prstGeom prst="rect">
            <a:avLst/>
          </a:prstGeom>
          <a:solidFill>
            <a:schemeClr val="bg1"/>
          </a:solidFill>
        </p:spPr>
        <p:txBody>
          <a:bodyPr vert="horz" anchor="t" anchorCtr="0">
            <a:normAutofit/>
          </a:bodyPr>
          <a:lstStyle>
            <a:lvl1pPr marL="295275" indent="0">
              <a:buNone/>
              <a:defRPr sz="1400" b="0" i="0" cap="none" baseline="0">
                <a:solidFill>
                  <a:srgbClr val="333333"/>
                </a:solidFill>
                <a:latin typeface="Arial"/>
                <a:cs typeface="Arial"/>
              </a:defRPr>
            </a:lvl1pPr>
          </a:lstStyle>
          <a:p>
            <a:pPr lvl="0"/>
            <a:r>
              <a:rPr lang="de-DE" dirty="0" smtClean="0"/>
              <a:t>Datum oder Sampleinfo eintragen</a:t>
            </a:r>
            <a:endParaRPr lang="de-DE" dirty="0"/>
          </a:p>
        </p:txBody>
      </p:sp>
      <p:sp>
        <p:nvSpPr>
          <p:cNvPr id="9" name="Bildplatzhalter 5"/>
          <p:cNvSpPr>
            <a:spLocks noGrp="1"/>
          </p:cNvSpPr>
          <p:nvPr>
            <p:ph type="pic" sz="quarter" idx="13" hasCustomPrompt="1"/>
          </p:nvPr>
        </p:nvSpPr>
        <p:spPr>
          <a:xfrm>
            <a:off x="2555776" y="5445806"/>
            <a:ext cx="1936651" cy="818224"/>
          </a:xfrm>
          <a:prstGeom prst="rect">
            <a:avLst/>
          </a:prstGeom>
        </p:spPr>
        <p:txBody>
          <a:bodyPr vert="horz"/>
          <a:lstStyle>
            <a:lvl1pPr marL="0" indent="0">
              <a:buNone/>
              <a:defRPr sz="1400">
                <a:latin typeface="Arial"/>
                <a:cs typeface="Arial"/>
              </a:defRPr>
            </a:lvl1pPr>
          </a:lstStyle>
          <a:p>
            <a:r>
              <a:rPr lang="de-DE" dirty="0" smtClean="0"/>
              <a:t>Foto einfügen</a:t>
            </a:r>
            <a:endParaRPr lang="de-DE" dirty="0"/>
          </a:p>
        </p:txBody>
      </p:sp>
      <p:sp>
        <p:nvSpPr>
          <p:cNvPr id="7" name="Rechteck 6"/>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953239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2zeiig m. Produktlogo">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13" name="Bildplatzhalter 5"/>
          <p:cNvSpPr>
            <a:spLocks noGrp="1"/>
          </p:cNvSpPr>
          <p:nvPr>
            <p:ph type="pic" sz="quarter" idx="12" hasCustomPrompt="1"/>
          </p:nvPr>
        </p:nvSpPr>
        <p:spPr>
          <a:xfrm>
            <a:off x="2606225" y="5767164"/>
            <a:ext cx="1936651" cy="504825"/>
          </a:xfrm>
          <a:prstGeom prst="rect">
            <a:avLst/>
          </a:prstGeom>
        </p:spPr>
        <p:txBody>
          <a:bodyPr vert="horz"/>
          <a:lstStyle>
            <a:lvl1pPr marL="0" indent="0">
              <a:buNone/>
              <a:defRPr sz="1400">
                <a:latin typeface="Arial"/>
                <a:cs typeface="Arial"/>
              </a:defRPr>
            </a:lvl1pPr>
          </a:lstStyle>
          <a:p>
            <a:r>
              <a:rPr lang="de-DE" dirty="0" smtClean="0"/>
              <a:t>Produktlogo einfügen</a:t>
            </a:r>
            <a:endParaRPr lang="de-DE" dirty="0"/>
          </a:p>
        </p:txBody>
      </p:sp>
      <p:sp>
        <p:nvSpPr>
          <p:cNvPr id="7"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2400" b="0" i="0" cap="all" baseline="0">
                <a:solidFill>
                  <a:srgbClr val="333333"/>
                </a:solidFill>
                <a:latin typeface="Arial"/>
                <a:cs typeface="Arial"/>
              </a:defRPr>
            </a:lvl1pPr>
          </a:lstStyle>
          <a:p>
            <a:pPr lvl="0"/>
            <a:r>
              <a:rPr lang="de-DE" dirty="0" smtClean="0"/>
              <a:t>Zweizeiligen TITEL EINFÜGEN</a:t>
            </a:r>
          </a:p>
          <a:p>
            <a:pPr lvl="0"/>
            <a:endParaRPr lang="de-DE" dirty="0"/>
          </a:p>
        </p:txBody>
      </p:sp>
      <p:sp>
        <p:nvSpPr>
          <p:cNvPr id="8" name="Rechteck 7"/>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16376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2zeilig m. Bild">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2400" b="0" i="0" cap="all" baseline="0">
                <a:solidFill>
                  <a:srgbClr val="333333"/>
                </a:solidFill>
                <a:latin typeface="Arial"/>
                <a:cs typeface="Arial"/>
              </a:defRPr>
            </a:lvl1pPr>
          </a:lstStyle>
          <a:p>
            <a:pPr lvl="0"/>
            <a:r>
              <a:rPr lang="de-DE" dirty="0" smtClean="0"/>
              <a:t>Zweizeiligen TITEL EINFÜGEN</a:t>
            </a:r>
          </a:p>
          <a:p>
            <a:pPr lvl="0"/>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8" name="Titel"/>
          <p:cNvSpPr>
            <a:spLocks noGrp="1"/>
          </p:cNvSpPr>
          <p:nvPr>
            <p:ph type="body" sz="quarter" idx="12" hasCustomPrompt="1"/>
          </p:nvPr>
        </p:nvSpPr>
        <p:spPr>
          <a:xfrm>
            <a:off x="107504" y="6442099"/>
            <a:ext cx="8515796" cy="396057"/>
          </a:xfrm>
          <a:prstGeom prst="rect">
            <a:avLst/>
          </a:prstGeom>
          <a:solidFill>
            <a:schemeClr val="bg1"/>
          </a:solidFill>
        </p:spPr>
        <p:txBody>
          <a:bodyPr vert="horz" anchor="t" anchorCtr="0">
            <a:normAutofit/>
          </a:bodyPr>
          <a:lstStyle>
            <a:lvl1pPr marL="295275" indent="0">
              <a:buNone/>
              <a:defRPr sz="1400" b="0" i="0" cap="none" baseline="0">
                <a:solidFill>
                  <a:srgbClr val="333333"/>
                </a:solidFill>
                <a:latin typeface="Arial"/>
                <a:cs typeface="Arial"/>
              </a:defRPr>
            </a:lvl1pPr>
          </a:lstStyle>
          <a:p>
            <a:pPr lvl="0"/>
            <a:r>
              <a:rPr lang="de-DE" dirty="0" smtClean="0"/>
              <a:t>Datum oder Sampleinfo eintragen</a:t>
            </a:r>
            <a:endParaRPr lang="de-DE" dirty="0"/>
          </a:p>
        </p:txBody>
      </p:sp>
      <p:sp>
        <p:nvSpPr>
          <p:cNvPr id="9" name="Bildplatzhalter 5"/>
          <p:cNvSpPr>
            <a:spLocks noGrp="1"/>
          </p:cNvSpPr>
          <p:nvPr>
            <p:ph type="pic" sz="quarter" idx="13" hasCustomPrompt="1"/>
          </p:nvPr>
        </p:nvSpPr>
        <p:spPr>
          <a:xfrm>
            <a:off x="2555776" y="5445806"/>
            <a:ext cx="1936651" cy="818224"/>
          </a:xfrm>
          <a:prstGeom prst="rect">
            <a:avLst/>
          </a:prstGeom>
        </p:spPr>
        <p:txBody>
          <a:bodyPr vert="horz"/>
          <a:lstStyle>
            <a:lvl1pPr marL="0" indent="0">
              <a:buNone/>
              <a:defRPr sz="1400">
                <a:latin typeface="Arial"/>
                <a:cs typeface="Arial"/>
              </a:defRPr>
            </a:lvl1pPr>
          </a:lstStyle>
          <a:p>
            <a:r>
              <a:rPr lang="de-DE" dirty="0" smtClean="0"/>
              <a:t>Foto einfügen</a:t>
            </a:r>
            <a:endParaRPr lang="de-DE" dirty="0"/>
          </a:p>
        </p:txBody>
      </p:sp>
      <p:sp>
        <p:nvSpPr>
          <p:cNvPr id="7" name="Rechteck 6"/>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1827264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Chart ohne Methodik">
    <p:spTree>
      <p:nvGrpSpPr>
        <p:cNvPr id="1" name=""/>
        <p:cNvGrpSpPr/>
        <p:nvPr/>
      </p:nvGrpSpPr>
      <p:grpSpPr>
        <a:xfrm>
          <a:off x="0" y="0"/>
          <a:ext cx="0" cy="0"/>
          <a:chOff x="0" y="0"/>
          <a:chExt cx="0" cy="0"/>
        </a:xfrm>
      </p:grpSpPr>
      <p:pic>
        <p:nvPicPr>
          <p:cNvPr id="3"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4" name="Gerade Verbindung 13"/>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0" name="Frage"/>
          <p:cNvSpPr>
            <a:spLocks noGrp="1"/>
          </p:cNvSpPr>
          <p:nvPr>
            <p:ph type="body" sz="quarter" idx="17" hasCustomPrompt="1"/>
          </p:nvPr>
        </p:nvSpPr>
        <p:spPr>
          <a:xfrm>
            <a:off x="287338" y="764704"/>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2" name="Rechtwinkliges Dreieck 1"/>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Chart - mit Methodik">
    <p:spTree>
      <p:nvGrpSpPr>
        <p:cNvPr id="1" name=""/>
        <p:cNvGrpSpPr/>
        <p:nvPr/>
      </p:nvGrpSpPr>
      <p:grpSpPr>
        <a:xfrm>
          <a:off x="0" y="0"/>
          <a:ext cx="0" cy="0"/>
          <a:chOff x="0" y="0"/>
          <a:chExt cx="0" cy="0"/>
        </a:xfrm>
      </p:grpSpPr>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2"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092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Chart - mit Erklärung &amp; Methodik">
    <p:spTree>
      <p:nvGrpSpPr>
        <p:cNvPr id="1" name=""/>
        <p:cNvGrpSpPr/>
        <p:nvPr/>
      </p:nvGrpSpPr>
      <p:grpSpPr>
        <a:xfrm>
          <a:off x="0" y="0"/>
          <a:ext cx="0" cy="0"/>
          <a:chOff x="0" y="0"/>
          <a:chExt cx="0" cy="0"/>
        </a:xfrm>
      </p:grpSpPr>
      <p:sp>
        <p:nvSpPr>
          <p:cNvPr id="8" name="Kommentar"/>
          <p:cNvSpPr>
            <a:spLocks noGrp="1"/>
          </p:cNvSpPr>
          <p:nvPr>
            <p:ph type="body" sz="quarter" idx="15" hasCustomPrompt="1"/>
          </p:nvPr>
        </p:nvSpPr>
        <p:spPr>
          <a:xfrm>
            <a:off x="311290" y="5708873"/>
            <a:ext cx="8549245" cy="710554"/>
          </a:xfrm>
          <a:prstGeom prst="rect">
            <a:avLst/>
          </a:prstGeom>
          <a:noFill/>
        </p:spPr>
        <p:txBody>
          <a:bodyPr wrap="square" anchor="t" anchorCtr="0">
            <a:noAutofit/>
          </a:bodyPr>
          <a:lstStyle>
            <a:lvl1pPr marL="0" marR="0" indent="0" algn="l" defTabSz="872514" rtl="0" eaLnBrk="1" fontAlgn="auto" latinLnBrk="0" hangingPunct="1">
              <a:lnSpc>
                <a:spcPct val="100000"/>
              </a:lnSpc>
              <a:spcBef>
                <a:spcPct val="20000"/>
              </a:spcBef>
              <a:spcAft>
                <a:spcPts val="0"/>
              </a:spcAft>
              <a:buClrTx/>
              <a:buSzTx/>
              <a:buFont typeface="Arial" pitchFamily="34" charset="0"/>
              <a:buNone/>
              <a:tabLst/>
              <a:defRPr sz="1100" baseline="0">
                <a:solidFill>
                  <a:schemeClr val="tx1"/>
                </a:solidFill>
              </a:defRPr>
            </a:lvl1pPr>
            <a:lvl3pPr>
              <a:buNone/>
              <a:defRPr/>
            </a:lvl3pPr>
          </a:lstStyle>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r>
              <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Platzhalter für Erklärungen</a:t>
            </a: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13"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5" name="Gerade Verbindung 14"/>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6"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8" name="Rechtwinkliges Dreieck 17"/>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4"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0"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7681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ischendecklatt mit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3518234"/>
            <a:ext cx="3024188" cy="2303462"/>
          </a:xfrm>
        </p:spPr>
        <p:txBody>
          <a:bodyPr/>
          <a:lstStyle>
            <a:lvl1pPr>
              <a:defRPr/>
            </a:lvl1pPr>
          </a:lstStyle>
          <a:p>
            <a:r>
              <a:rPr lang="de-AT" dirty="0" smtClean="0"/>
              <a:t>Platz für Bild – Teaser zum Thema</a:t>
            </a:r>
            <a:endParaRPr lang="de-AT" dirty="0"/>
          </a:p>
        </p:txBody>
      </p:sp>
      <p:sp>
        <p:nvSpPr>
          <p:cNvPr id="10" name="Textplatzhalter 25"/>
          <p:cNvSpPr>
            <a:spLocks noGrp="1"/>
          </p:cNvSpPr>
          <p:nvPr>
            <p:ph type="body" sz="quarter" idx="17" hasCustomPrompt="1"/>
          </p:nvPr>
        </p:nvSpPr>
        <p:spPr>
          <a:xfrm>
            <a:off x="3563890" y="3517440"/>
            <a:ext cx="5328965" cy="2322168"/>
          </a:xfrm>
        </p:spPr>
        <p:txBody>
          <a:bodyPr>
            <a:normAutofit/>
          </a:bodyPr>
          <a:lstStyle>
            <a:lvl1pPr marL="0" indent="0">
              <a:buFontTx/>
              <a:buNone/>
              <a:defRPr sz="1400" b="0" baseline="0"/>
            </a:lvl1pPr>
          </a:lstStyle>
          <a:p>
            <a:pPr lvl="0"/>
            <a:r>
              <a:rPr lang="de-DE" dirty="0" smtClean="0"/>
              <a:t>Überblick über die einzelnen Teile der Präsentation (Part 1, Part 2, usw.</a:t>
            </a:r>
          </a:p>
        </p:txBody>
      </p:sp>
      <p:sp>
        <p:nvSpPr>
          <p:cNvPr id="9" name="Titelplatzhalter 1"/>
          <p:cNvSpPr>
            <a:spLocks noGrp="1"/>
          </p:cNvSpPr>
          <p:nvPr>
            <p:ph type="title" hasCustomPrompt="1"/>
          </p:nvPr>
        </p:nvSpPr>
        <p:spPr>
          <a:xfrm>
            <a:off x="437004" y="2780928"/>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3" name="Gerade Verbindung 12"/>
          <p:cNvCxnSpPr/>
          <p:nvPr userDrawn="1"/>
        </p:nvCxnSpPr>
        <p:spPr>
          <a:xfrm>
            <a:off x="287338" y="3391336"/>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293004" y="2823195"/>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winkliges Dreieck 11"/>
          <p:cNvSpPr/>
          <p:nvPr userDrawn="1"/>
        </p:nvSpPr>
        <p:spPr>
          <a:xfrm rot="5400000">
            <a:off x="136413" y="-142488"/>
            <a:ext cx="2705473" cy="29973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1"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userDrawn="1"/>
        </p:nvSpPr>
        <p:spPr>
          <a:xfrm>
            <a:off x="1403648" y="6525344"/>
            <a:ext cx="7056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0858198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decklatt ohne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1565942"/>
            <a:ext cx="3024188" cy="2303462"/>
          </a:xfrm>
        </p:spPr>
        <p:txBody>
          <a:bodyPr/>
          <a:lstStyle>
            <a:lvl1pPr>
              <a:defRPr/>
            </a:lvl1pPr>
          </a:lstStyle>
          <a:p>
            <a:r>
              <a:rPr lang="de-AT" dirty="0" smtClean="0"/>
              <a:t>Platz für Bild – Teaser zum Thema</a:t>
            </a:r>
            <a:endParaRPr lang="de-AT" dirty="0"/>
          </a:p>
        </p:txBody>
      </p:sp>
      <p:sp>
        <p:nvSpPr>
          <p:cNvPr id="10" name="Textplatzhalter 25"/>
          <p:cNvSpPr>
            <a:spLocks noGrp="1"/>
          </p:cNvSpPr>
          <p:nvPr>
            <p:ph type="body" sz="quarter" idx="17" hasCustomPrompt="1"/>
          </p:nvPr>
        </p:nvSpPr>
        <p:spPr>
          <a:xfrm>
            <a:off x="3563890" y="1574704"/>
            <a:ext cx="5328965" cy="4320480"/>
          </a:xfrm>
        </p:spPr>
        <p:txBody>
          <a:bodyPr>
            <a:normAutofit/>
          </a:bodyPr>
          <a:lstStyle>
            <a:lvl1pPr marL="0" indent="0">
              <a:buFontTx/>
              <a:buNone/>
              <a:defRPr sz="1400" b="0" baseline="0"/>
            </a:lvl1pPr>
          </a:lstStyle>
          <a:p>
            <a:pPr lvl="0"/>
            <a:r>
              <a:rPr lang="de-DE" dirty="0" smtClean="0"/>
              <a:t>Überblick über die einzelnen Teile der Präsentation (Part 1, Part 2, usw.</a:t>
            </a:r>
          </a:p>
        </p:txBody>
      </p:sp>
      <p:sp>
        <p:nvSpPr>
          <p:cNvPr id="11" name="Textplatzhalter 25"/>
          <p:cNvSpPr>
            <a:spLocks noGrp="1"/>
          </p:cNvSpPr>
          <p:nvPr>
            <p:ph type="body" sz="quarter" idx="18" hasCustomPrompt="1"/>
          </p:nvPr>
        </p:nvSpPr>
        <p:spPr>
          <a:xfrm>
            <a:off x="287525" y="764704"/>
            <a:ext cx="8569325" cy="648072"/>
          </a:xfrm>
        </p:spPr>
        <p:txBody>
          <a:bodyPr>
            <a:noAutofit/>
          </a:bodyPr>
          <a:lstStyle>
            <a:lvl1pPr marL="0" indent="0">
              <a:buFontTx/>
              <a:buNone/>
              <a:defRPr sz="1600" b="0"/>
            </a:lvl1pPr>
          </a:lstStyle>
          <a:p>
            <a:pPr lvl="0"/>
            <a:r>
              <a:rPr lang="de-DE" dirty="0" err="1" smtClean="0"/>
              <a:t>Übertitelung</a:t>
            </a:r>
            <a:r>
              <a:rPr lang="de-DE" dirty="0" smtClean="0"/>
              <a:t> – zweizeilig</a:t>
            </a:r>
          </a:p>
        </p:txBody>
      </p:sp>
      <p:sp>
        <p:nvSpPr>
          <p:cNvPr id="9"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3" name="Gerade Verbindung 12"/>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2"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015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platzhalter 9"/>
          <p:cNvSpPr>
            <a:spLocks noGrp="1"/>
          </p:cNvSpPr>
          <p:nvPr>
            <p:ph type="body" idx="1"/>
          </p:nvPr>
        </p:nvSpPr>
        <p:spPr>
          <a:xfrm>
            <a:off x="287524" y="980728"/>
            <a:ext cx="8568952" cy="5400600"/>
          </a:xfrm>
          <a:prstGeom prst="rect">
            <a:avLst/>
          </a:prstGeom>
        </p:spPr>
        <p:txBody>
          <a:bodyPr vert="horz" lIns="87252" tIns="43626" rIns="87252" bIns="43626"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Textplatzhalter 19"/>
          <p:cNvSpPr txBox="1">
            <a:spLocks/>
          </p:cNvSpPr>
          <p:nvPr userDrawn="1"/>
        </p:nvSpPr>
        <p:spPr>
          <a:xfrm>
            <a:off x="1403648" y="6479956"/>
            <a:ext cx="7056784" cy="230832"/>
          </a:xfrm>
          <a:prstGeom prst="rect">
            <a:avLst/>
          </a:prstGeom>
          <a:noFill/>
        </p:spPr>
        <p:txBody>
          <a:bodyPr wrap="square">
            <a:spAutoFit/>
          </a:bodyPr>
          <a:lstStyle>
            <a:lvl1pPr marL="0" marR="0" indent="0" algn="l" defTabSz="995452" rtl="0" eaLnBrk="1" fontAlgn="auto" latinLnBrk="0" hangingPunct="1">
              <a:lnSpc>
                <a:spcPct val="100000"/>
              </a:lnSpc>
              <a:spcBef>
                <a:spcPct val="20000"/>
              </a:spcBef>
              <a:spcAft>
                <a:spcPts val="0"/>
              </a:spcAft>
              <a:buClrTx/>
              <a:buSzTx/>
              <a:buFont typeface="Arial" pitchFamily="34" charset="0"/>
              <a:buNone/>
              <a:tabLst/>
              <a:defRPr sz="1300" b="0" kern="1200" baseline="0">
                <a:solidFill>
                  <a:srgbClr val="A20E2F"/>
                </a:solidFill>
                <a:latin typeface="Arial" pitchFamily="34" charset="0"/>
                <a:ea typeface="+mn-ea"/>
                <a:cs typeface="Arial" pitchFamily="34" charset="0"/>
              </a:defRPr>
            </a:lvl1pPr>
            <a:lvl2pPr marL="0" indent="0" algn="l" defTabSz="995452" rtl="0" eaLnBrk="1" latinLnBrk="0" hangingPunct="1">
              <a:spcBef>
                <a:spcPct val="20000"/>
              </a:spcBef>
              <a:buClr>
                <a:srgbClr val="800000"/>
              </a:buClr>
              <a:buFontTx/>
              <a:buNone/>
              <a:defRPr sz="1500" kern="1200">
                <a:solidFill>
                  <a:schemeClr val="tx1"/>
                </a:solidFill>
                <a:latin typeface="Arial" pitchFamily="34" charset="0"/>
                <a:ea typeface="+mn-ea"/>
                <a:cs typeface="Arial" pitchFamily="34" charset="0"/>
              </a:defRPr>
            </a:lvl2pPr>
            <a:lvl3pPr marL="783821" indent="-274336" algn="l" defTabSz="995452" rtl="0" eaLnBrk="1" latinLnBrk="0" hangingPunct="1">
              <a:spcBef>
                <a:spcPts val="218"/>
              </a:spcBef>
              <a:buClr>
                <a:srgbClr val="800000"/>
              </a:buClr>
              <a:buFont typeface="Arial" pitchFamily="34" charset="0"/>
              <a:buNone/>
              <a:defRPr sz="1500" kern="1200">
                <a:solidFill>
                  <a:schemeClr val="tx1"/>
                </a:solidFill>
                <a:latin typeface="Arial" pitchFamily="34" charset="0"/>
                <a:ea typeface="+mn-ea"/>
                <a:cs typeface="Arial" pitchFamily="34" charset="0"/>
              </a:defRPr>
            </a:lvl3pPr>
            <a:lvl4pPr marL="1742041" indent="-248864" algn="l" defTabSz="995452" rtl="0" eaLnBrk="1" latinLnBrk="0" hangingPunct="1">
              <a:spcBef>
                <a:spcPct val="20000"/>
              </a:spcBef>
              <a:buFont typeface="Arial" pitchFamily="34" charset="0"/>
              <a:buChar char="–"/>
              <a:defRPr sz="1700" kern="1200">
                <a:solidFill>
                  <a:schemeClr val="tx1"/>
                </a:solidFill>
                <a:latin typeface="Arial" pitchFamily="34" charset="0"/>
                <a:ea typeface="+mn-ea"/>
                <a:cs typeface="Arial" pitchFamily="34" charset="0"/>
              </a:defRPr>
            </a:lvl4pPr>
            <a:lvl5pPr marL="2239767" indent="-248864" algn="l" defTabSz="995452"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2737491"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217"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2943"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669"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defRPr/>
            </a:pPr>
            <a:r>
              <a:rPr lang="de-AT" sz="900" dirty="0" smtClean="0">
                <a:solidFill>
                  <a:schemeClr val="tx1"/>
                </a:solidFill>
              </a:rPr>
              <a:t>n=400, </a:t>
            </a:r>
            <a:r>
              <a:rPr lang="de-AT" sz="900" baseline="0" dirty="0" smtClean="0">
                <a:solidFill>
                  <a:schemeClr val="tx1"/>
                </a:solidFill>
              </a:rPr>
              <a:t>OÖ Frauen 16-65 Jahre, März 2017, Archiv-Nr. 217013</a:t>
            </a:r>
            <a:endParaRPr lang="de-AT" sz="900" dirty="0" smtClean="0">
              <a:solidFill>
                <a:schemeClr val="tx1"/>
              </a:solidFill>
            </a:endParaRPr>
          </a:p>
        </p:txBody>
      </p:sp>
      <p:pic>
        <p:nvPicPr>
          <p:cNvPr id="6" name="Grafik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94947" y="337077"/>
            <a:ext cx="432048" cy="27195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50" r:id="rId5"/>
    <p:sldLayoutId id="2147483668" r:id="rId6"/>
    <p:sldLayoutId id="2147483666" r:id="rId7"/>
    <p:sldLayoutId id="2147483673" r:id="rId8"/>
    <p:sldLayoutId id="2147483663" r:id="rId9"/>
    <p:sldLayoutId id="2147483665" r:id="rId10"/>
    <p:sldLayoutId id="2147483676" r:id="rId11"/>
  </p:sldLayoutIdLst>
  <p:transition>
    <p:fade/>
  </p:transition>
  <p:timing>
    <p:tnLst>
      <p:par>
        <p:cTn id="1" dur="indefinite" restart="never" nodeType="tmRoot"/>
      </p:par>
    </p:tnLst>
  </p:timing>
  <p:hf hdr="0" ftr="0" dt="0"/>
  <p:txStyles>
    <p:titleStyle>
      <a:lvl1pPr algn="l" defTabSz="872514" rtl="0" eaLnBrk="1" latinLnBrk="0" hangingPunct="1">
        <a:spcBef>
          <a:spcPct val="0"/>
        </a:spcBef>
        <a:buNone/>
        <a:defRPr sz="1800" b="0" kern="1200">
          <a:solidFill>
            <a:srgbClr val="A20E2F"/>
          </a:solidFill>
          <a:latin typeface="Arial" pitchFamily="34" charset="0"/>
          <a:ea typeface="+mj-ea"/>
          <a:cs typeface="Arial" pitchFamily="34" charset="0"/>
        </a:defRPr>
      </a:lvl1pPr>
    </p:titleStyle>
    <p:body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0"/>
          </p:nvPr>
        </p:nvSpPr>
        <p:spPr/>
        <p:txBody>
          <a:bodyPr/>
          <a:lstStyle/>
          <a:p>
            <a:r>
              <a:rPr lang="de-AT" sz="2000" b="1" u="sng" dirty="0" smtClean="0"/>
              <a:t>Frauenstudie 2030:</a:t>
            </a:r>
          </a:p>
          <a:p>
            <a:r>
              <a:rPr lang="de-AT" sz="2600" dirty="0" smtClean="0"/>
              <a:t>Zukunftsprozess </a:t>
            </a:r>
            <a:r>
              <a:rPr lang="de-AT" sz="2600" dirty="0" err="1" smtClean="0"/>
              <a:t>Frauen.Leben</a:t>
            </a:r>
            <a:r>
              <a:rPr lang="de-AT" sz="2600" dirty="0" smtClean="0"/>
              <a:t> 4.0</a:t>
            </a:r>
            <a:endParaRPr lang="de-AT" sz="2600" dirty="0"/>
          </a:p>
        </p:txBody>
      </p:sp>
      <p:sp>
        <p:nvSpPr>
          <p:cNvPr id="20" name="Textplatzhalter 5"/>
          <p:cNvSpPr txBox="1">
            <a:spLocks/>
          </p:cNvSpPr>
          <p:nvPr/>
        </p:nvSpPr>
        <p:spPr>
          <a:xfrm>
            <a:off x="503766" y="6416698"/>
            <a:ext cx="8515796" cy="396057"/>
          </a:xfrm>
          <a:prstGeom prst="rect">
            <a:avLst/>
          </a:prstGeom>
        </p:spPr>
        <p:txBody>
          <a:bodyPr vert="horz" lIns="87252" tIns="43626" rIns="87252" bIns="43626" rtlCol="0">
            <a:normAutofit/>
          </a:bodyPr>
          <a:lstStyle>
            <a:lvl1pPr marL="0" indent="0" algn="l" defTabSz="872514" rtl="0" eaLnBrk="1" latinLnBrk="0" hangingPunct="1">
              <a:spcBef>
                <a:spcPct val="20000"/>
              </a:spcBef>
              <a:buFont typeface="Arial" pitchFamily="34" charset="0"/>
              <a:buNone/>
              <a:defRPr sz="1400" b="0" kern="1200">
                <a:solidFill>
                  <a:schemeClr val="tx1"/>
                </a:solidFill>
                <a:latin typeface="Arial"/>
                <a:ea typeface="+mn-ea"/>
                <a:cs typeface="Arial"/>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de-AT" dirty="0" smtClean="0"/>
              <a:t>März 2017 / Pressekonferenz am 4.4.2017 / 11:30 Uhr </a:t>
            </a:r>
            <a:endParaRPr lang="en-US"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434018"/>
            <a:ext cx="1224136" cy="770546"/>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773" y="5219810"/>
            <a:ext cx="1980220" cy="1318858"/>
          </a:xfrm>
          <a:prstGeom prst="rect">
            <a:avLst/>
          </a:prstGeom>
          <a:ln>
            <a:noFill/>
          </a:ln>
          <a:effectLst>
            <a:softEdge rad="112500"/>
          </a:effectLst>
        </p:spPr>
      </p:pic>
    </p:spTree>
    <p:extLst>
      <p:ext uri="{BB962C8B-B14F-4D97-AF65-F5344CB8AC3E}">
        <p14:creationId xmlns:p14="http://schemas.microsoft.com/office/powerpoint/2010/main" val="37008808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7108"/>
            <a:ext cx="855345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a:xfrm>
            <a:off x="437004" y="72000"/>
            <a:ext cx="7807404" cy="576000"/>
          </a:xfrm>
        </p:spPr>
        <p:txBody>
          <a:bodyPr/>
          <a:lstStyle/>
          <a:p>
            <a:r>
              <a:rPr lang="de-AT" dirty="0"/>
              <a:t>Maßnahmen zur Erleichterung der Vereinbarkeit von Familie und Beruf </a:t>
            </a:r>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13:	</a:t>
            </a:r>
            <a:r>
              <a:rPr lang="de-DE" dirty="0" smtClean="0"/>
              <a:t>"</a:t>
            </a:r>
            <a:r>
              <a:rPr lang="de-DE" dirty="0"/>
              <a:t>Noch eine Frage zum Thema Kinderbetreuung. Für wie wichtig halten Sie folgende Aspekte zur Erleichterung der Vereinbarkeit von Familie und Beruf? Würden Sie sagen für sehr wichtig, einigermaßen wichtig, eher nicht oder überhaupt nicht wichtig?"</a:t>
            </a:r>
            <a:endParaRPr lang="de-DE" noProof="0" dirty="0"/>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4427984" y="2564904"/>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0" name="Positionsrahmen 9"/>
          <p:cNvSpPr/>
          <p:nvPr/>
        </p:nvSpPr>
        <p:spPr>
          <a:xfrm>
            <a:off x="4127376" y="3623981"/>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38641864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04" y="1802854"/>
            <a:ext cx="870585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Aussagen rund um das Thema Bildung</a:t>
            </a:r>
          </a:p>
        </p:txBody>
      </p:sp>
      <p:sp>
        <p:nvSpPr>
          <p:cNvPr id="6" name="Textplatzhalter 5"/>
          <p:cNvSpPr>
            <a:spLocks noGrp="1"/>
          </p:cNvSpPr>
          <p:nvPr>
            <p:ph type="body" sz="quarter" idx="17"/>
          </p:nvPr>
        </p:nvSpPr>
        <p:spPr>
          <a:xfrm>
            <a:off x="287338" y="1052736"/>
            <a:ext cx="8569325" cy="669802"/>
          </a:xfrm>
        </p:spPr>
        <p:txBody>
          <a:bodyPr/>
          <a:lstStyle/>
          <a:p>
            <a:pPr marL="717550" indent="-631825">
              <a:tabLst>
                <a:tab pos="717550" algn="l"/>
              </a:tabLst>
            </a:pPr>
            <a:r>
              <a:rPr lang="de-DE" noProof="0" dirty="0" smtClean="0"/>
              <a:t>Frage 10 F:	</a:t>
            </a:r>
            <a:r>
              <a:rPr lang="de-DE" dirty="0" smtClean="0"/>
              <a:t>"</a:t>
            </a:r>
            <a:r>
              <a:rPr lang="de-DE" dirty="0"/>
              <a:t>Ich lese Ihnen nun einige Aussagen und Aspekte rund um das </a:t>
            </a:r>
            <a:r>
              <a:rPr lang="de-DE" u="sng" dirty="0"/>
              <a:t>Thema Bildung</a:t>
            </a:r>
            <a:r>
              <a:rPr lang="de-DE" dirty="0"/>
              <a:t> vor. Bitte sagen Sie mir, ob Sie der jeweiligen Aussage voll und ganz, einigermaßen, eher nicht oder überhaupt nicht zustimmen</a:t>
            </a:r>
            <a:r>
              <a:rPr lang="de-DE" dirty="0" smtClean="0"/>
              <a:t>?"</a:t>
            </a:r>
          </a:p>
          <a:p>
            <a:pPr marL="717550" indent="-631825">
              <a:tabLst>
                <a:tab pos="717550" algn="l"/>
              </a:tabLst>
            </a:pPr>
            <a:r>
              <a:rPr lang="de-DE" dirty="0"/>
              <a:t>Frage </a:t>
            </a:r>
            <a:r>
              <a:rPr lang="de-DE" dirty="0" smtClean="0"/>
              <a:t>10 M:</a:t>
            </a:r>
            <a:r>
              <a:rPr lang="de-DE" dirty="0"/>
              <a:t>	</a:t>
            </a:r>
            <a:r>
              <a:rPr lang="de-DE" dirty="0" smtClean="0"/>
              <a:t>"</a:t>
            </a:r>
            <a:r>
              <a:rPr lang="de-DE" dirty="0"/>
              <a:t>Ich lese Ihnen nun einige Aussagen und Aspekte rund um das </a:t>
            </a:r>
            <a:r>
              <a:rPr lang="de-DE" u="sng" dirty="0"/>
              <a:t>Thema Bildung</a:t>
            </a:r>
            <a:r>
              <a:rPr lang="de-DE" dirty="0"/>
              <a:t> in Bezug auf Frauen in Oberösterreich vor. Bitte sagen Sie mir, ob Sie dieser Aussage voll und ganz, einigermaßen, eher nicht oder überhaupt nicht zustimmen?"</a:t>
            </a:r>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4343400" y="278092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35257183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7004" y="72000"/>
            <a:ext cx="7303348" cy="576000"/>
          </a:xfrm>
        </p:spPr>
        <p:txBody>
          <a:bodyPr/>
          <a:lstStyle/>
          <a:p>
            <a:r>
              <a:rPr lang="de-DE" noProof="0" dirty="0" smtClean="0"/>
              <a:t>Management Summary – Grundstimmung und Lebenseinstellung</a:t>
            </a:r>
            <a:endParaRPr lang="de-DE" noProof="0" dirty="0"/>
          </a:p>
        </p:txBody>
      </p:sp>
      <p:sp>
        <p:nvSpPr>
          <p:cNvPr id="10" name="Textplatzhalter 5"/>
          <p:cNvSpPr txBox="1">
            <a:spLocks/>
          </p:cNvSpPr>
          <p:nvPr/>
        </p:nvSpPr>
        <p:spPr>
          <a:xfrm>
            <a:off x="257474" y="777874"/>
            <a:ext cx="8635701" cy="5675461"/>
          </a:xfrm>
          <a:prstGeom prst="rect">
            <a:avLst/>
          </a:prstGeom>
        </p:spPr>
        <p:txBody>
          <a:bodyPr>
            <a:norm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700" dirty="0" smtClean="0"/>
          </a:p>
          <a:p>
            <a:pPr algn="just">
              <a:lnSpc>
                <a:spcPct val="110000"/>
              </a:lnSpc>
              <a:spcAft>
                <a:spcPts val="600"/>
              </a:spcAft>
            </a:pPr>
            <a:endParaRPr lang="de-DE" sz="600" dirty="0"/>
          </a:p>
          <a:p>
            <a:pPr algn="just">
              <a:lnSpc>
                <a:spcPct val="110000"/>
              </a:lnSpc>
              <a:spcAft>
                <a:spcPts val="600"/>
              </a:spcAft>
            </a:pPr>
            <a:r>
              <a:rPr lang="de-DE" sz="1300" b="1" u="sng" dirty="0" smtClean="0"/>
              <a:t>Familie steht klar an erster Stelle; eine selbständige </a:t>
            </a:r>
            <a:r>
              <a:rPr lang="de-DE" sz="1300" b="1" u="sng" dirty="0"/>
              <a:t>und unabhängige Lebensführung ist </a:t>
            </a:r>
            <a:r>
              <a:rPr lang="de-DE" sz="1300" b="1" u="sng" dirty="0" smtClean="0"/>
              <a:t>für OÖ Frauen </a:t>
            </a:r>
            <a:r>
              <a:rPr lang="de-DE" sz="1300" b="1" u="sng" dirty="0"/>
              <a:t>von besonders hoher </a:t>
            </a:r>
            <a:r>
              <a:rPr lang="de-DE" sz="1300" b="1" u="sng" dirty="0" smtClean="0"/>
              <a:t>Bedeutung</a:t>
            </a:r>
          </a:p>
          <a:p>
            <a:pPr marL="285750" indent="-285750" algn="just">
              <a:lnSpc>
                <a:spcPct val="110000"/>
              </a:lnSpc>
              <a:spcAft>
                <a:spcPts val="600"/>
              </a:spcAft>
              <a:buFont typeface="Arial" panose="020B0604020202020204" pitchFamily="34" charset="0"/>
              <a:buChar char="•"/>
            </a:pPr>
            <a:r>
              <a:rPr lang="de-DE" sz="1300" dirty="0" smtClean="0"/>
              <a:t>In den Lebenszielen der Frauen nimmt die Familie einen besonders hohen Stellenwert ein: Für knapp drei von fünf Frauen im Alter von 16 bis 65 Jahren in Oberösterreich (59%) ist die Familie von größerer Bedeutung als der Beruf. Dabei zeigen sich Frauen zwischen </a:t>
            </a:r>
            <a:r>
              <a:rPr lang="de-DE" sz="1300" b="1" dirty="0" smtClean="0"/>
              <a:t>30 und 65 Jahren noch einmal stärker familienorientiert </a:t>
            </a:r>
            <a:r>
              <a:rPr lang="de-DE" sz="1300" dirty="0" smtClean="0"/>
              <a:t>als ihre soziale Gegengruppe der 16-29-Jährigen. Für ein Drittel der Untersuchungsteilnehmerinnen (35%) sind Familie und Beruf gleichermaßen wichtig. Nur eine Minderheit von 5 Prozent der Frauen räumt hingegen dem Beruf einen höheren Stellenwert ein als der Familie. Aber auch für die absolute Mehrheit der Männer steht die Familie klar an erster Stelle. </a:t>
            </a:r>
          </a:p>
          <a:p>
            <a:pPr marL="285750" indent="-285750" algn="just">
              <a:lnSpc>
                <a:spcPct val="110000"/>
              </a:lnSpc>
              <a:spcAft>
                <a:spcPts val="600"/>
              </a:spcAft>
              <a:buFont typeface="Arial" panose="020B0604020202020204" pitchFamily="34" charset="0"/>
              <a:buChar char="•"/>
            </a:pPr>
            <a:r>
              <a:rPr lang="de-DE" sz="1300" dirty="0" smtClean="0"/>
              <a:t>Die OÖ Frauen zwischen 16 und 65 Jahren messen einer selbständigen und unabhängigen Lebensführung eine enorm hohe Bedeutung bei: Beinahe drei von vier befragten Frauen (73%) erachten es als sehr wichtig, ihr Leben </a:t>
            </a:r>
            <a:r>
              <a:rPr lang="de-DE" sz="1300" b="1" dirty="0" smtClean="0"/>
              <a:t>selbständig und unabhängig von anderen zu führen</a:t>
            </a:r>
            <a:r>
              <a:rPr lang="de-DE" sz="1300" dirty="0" smtClean="0"/>
              <a:t>; für ein weiteres Viertel (26%) ist dies einigermaßen wichtig. Somit scheinen die OÖ Frauen stärker auf ihre Unabhängigkeit zu beharren als die OÖ Männer. </a:t>
            </a:r>
            <a:endParaRPr lang="de-DE" sz="1300" dirty="0"/>
          </a:p>
          <a:p>
            <a:pPr algn="just">
              <a:lnSpc>
                <a:spcPct val="110000"/>
              </a:lnSpc>
              <a:spcAft>
                <a:spcPts val="600"/>
              </a:spcAft>
            </a:pPr>
            <a:endParaRPr lang="de-DE" sz="1300" dirty="0" smtClean="0"/>
          </a:p>
          <a:p>
            <a:pPr marL="171450" indent="-171450" algn="just">
              <a:buFont typeface="Arial" pitchFamily="34" charset="0"/>
              <a:buChar char="•"/>
            </a:pPr>
            <a:endParaRPr lang="de-AT" sz="1300" dirty="0"/>
          </a:p>
        </p:txBody>
      </p:sp>
      <p:sp>
        <p:nvSpPr>
          <p:cNvPr id="4" name="Textfeld 3"/>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Tree>
    <p:extLst>
      <p:ext uri="{BB962C8B-B14F-4D97-AF65-F5344CB8AC3E}">
        <p14:creationId xmlns:p14="http://schemas.microsoft.com/office/powerpoint/2010/main" val="7831843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7004" y="72000"/>
            <a:ext cx="7303348" cy="576000"/>
          </a:xfrm>
        </p:spPr>
        <p:txBody>
          <a:bodyPr/>
          <a:lstStyle/>
          <a:p>
            <a:r>
              <a:rPr lang="de-DE" noProof="0" dirty="0" smtClean="0"/>
              <a:t>Management Summary – Zukunftsthemen</a:t>
            </a:r>
            <a:endParaRPr lang="de-DE" noProof="0" dirty="0"/>
          </a:p>
        </p:txBody>
      </p:sp>
      <p:sp>
        <p:nvSpPr>
          <p:cNvPr id="10" name="Textplatzhalter 5"/>
          <p:cNvSpPr txBox="1">
            <a:spLocks/>
          </p:cNvSpPr>
          <p:nvPr/>
        </p:nvSpPr>
        <p:spPr>
          <a:xfrm>
            <a:off x="257474" y="777875"/>
            <a:ext cx="8635701" cy="5594350"/>
          </a:xfrm>
          <a:prstGeom prst="rect">
            <a:avLst/>
          </a:prstGeom>
        </p:spPr>
        <p:txBody>
          <a:bodyPr>
            <a:norm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700" dirty="0" smtClean="0"/>
          </a:p>
          <a:p>
            <a:pPr algn="just">
              <a:lnSpc>
                <a:spcPct val="110000"/>
              </a:lnSpc>
              <a:spcAft>
                <a:spcPts val="600"/>
              </a:spcAft>
            </a:pPr>
            <a:r>
              <a:rPr lang="de-DE" sz="1300" b="1" u="sng" spc="-20" dirty="0" smtClean="0"/>
              <a:t>Zentrale Zukunftsthemen für OÖ Frauen: Gesundheit, </a:t>
            </a:r>
            <a:r>
              <a:rPr lang="de-DE" sz="1300" b="1" u="sng" spc="-20" dirty="0"/>
              <a:t>Digitalisierung, </a:t>
            </a:r>
            <a:r>
              <a:rPr lang="de-DE" sz="1300" b="1" u="sng" spc="-20" dirty="0" smtClean="0"/>
              <a:t>Berufsleben, Sicherheit, Altersvorsorge </a:t>
            </a:r>
          </a:p>
          <a:p>
            <a:pPr marL="285750" indent="-285750" algn="just">
              <a:lnSpc>
                <a:spcPct val="110000"/>
              </a:lnSpc>
              <a:spcAft>
                <a:spcPts val="600"/>
              </a:spcAft>
              <a:buFont typeface="Arial" panose="020B0604020202020204" pitchFamily="34" charset="0"/>
              <a:buChar char="•"/>
            </a:pPr>
            <a:r>
              <a:rPr lang="de-DE" sz="1300" dirty="0" smtClean="0"/>
              <a:t>Spontan nennen die OÖ Frauen im Alter von 16 bis 65 Jahren durchschnittlich zwei Aspekte, die für sie selbst und für Frauen in Oberösterreich in Zukunft von zentraler Bedeutung sein werden. Es zeichnen sich zwei Kernthemen ab: </a:t>
            </a:r>
            <a:r>
              <a:rPr lang="de-DE" sz="1300" b="1" dirty="0" smtClean="0"/>
              <a:t>Gesundheit auf der einen Seite und Beruf bzw. Karriere auf der anderen Seite</a:t>
            </a:r>
            <a:r>
              <a:rPr lang="de-DE" sz="1300" dirty="0" smtClean="0"/>
              <a:t>. Auf einer weiteren Ebene folgen die Altersvorsorge, Gleichberechtigung am Arbeitsplatz, die Familie und Kinderbetreuung. Jüngere Frauen im Alter von 16 bis 29 Jahren messen dem Beruf bzw. der Karriere, der Bildung aber auch der Familie einen vergleichsweise höheren Stellenwert bei als ihre soziale Gegengruppe. Für diese ist dafür die Gesundheit von vergleichsweise größerer Bedeutung. </a:t>
            </a:r>
          </a:p>
          <a:p>
            <a:pPr marL="285750" indent="-285750" algn="just">
              <a:lnSpc>
                <a:spcPct val="110000"/>
              </a:lnSpc>
              <a:spcAft>
                <a:spcPts val="600"/>
              </a:spcAft>
              <a:buFont typeface="Arial" panose="020B0604020202020204" pitchFamily="34" charset="0"/>
              <a:buChar char="•"/>
            </a:pPr>
            <a:r>
              <a:rPr lang="de-DE" sz="1300" dirty="0" smtClean="0"/>
              <a:t>Dabei unterscheidet sich die Eigenwahrnehmung der Frauen deutlich von der Vermutung der Männer, welche Themen in Zukunft für Frauen in Oberösterreich wichtig sein werden: Diese nennen kaum die Gesundheit, sondern in erster Linie die Gleichberechtigung am Arbeitsplatz bzw. Einkommensgleichstellung. </a:t>
            </a:r>
          </a:p>
          <a:p>
            <a:pPr marL="285750" indent="-285750" algn="just">
              <a:lnSpc>
                <a:spcPct val="110000"/>
              </a:lnSpc>
              <a:spcAft>
                <a:spcPts val="600"/>
              </a:spcAft>
              <a:buFont typeface="Arial" panose="020B0604020202020204" pitchFamily="34" charset="0"/>
              <a:buChar char="•"/>
            </a:pPr>
            <a:r>
              <a:rPr lang="de-DE" sz="1300" dirty="0" smtClean="0"/>
              <a:t>Die gestützte Abfrage unterstreicht die Gesundheit und Altersvorsorge als zentrale Zukunftsthemen für Frauen und bringt darüber hinaus zwei weitere Bereiche hervor, die in den Augen der Oberösterreicherinnen zwischen 16 und 65 Jahren in den kommenden zehn Jahren stark an Bedeutung gewinnen werden: </a:t>
            </a:r>
            <a:r>
              <a:rPr lang="de-DE" sz="1300" b="1" dirty="0" smtClean="0"/>
              <a:t>Schritthalten mit der modernen Technik, der Digitalisierung bzw. IT sowie Sicherheit bzw. Schutz vor Kriminalität. </a:t>
            </a:r>
          </a:p>
          <a:p>
            <a:pPr marL="285750" indent="-285750" algn="just">
              <a:lnSpc>
                <a:spcPct val="110000"/>
              </a:lnSpc>
              <a:spcAft>
                <a:spcPts val="600"/>
              </a:spcAft>
              <a:buFont typeface="Arial" panose="020B0604020202020204" pitchFamily="34" charset="0"/>
              <a:buChar char="•"/>
            </a:pPr>
            <a:r>
              <a:rPr lang="de-DE" sz="1300" dirty="0" smtClean="0"/>
              <a:t>Interessantes Detail: Während die soziale Absicherung und finanzielle Unabhängigkeit für Frauen nur im Mittelfeld der Zukunftsthemen rangiert, liegt diese bei den Vermutungen der Männer hinsichtlich zentraler Zukunftsthemen für Frauen bereits an erster Stelle. </a:t>
            </a:r>
          </a:p>
          <a:p>
            <a:pPr marL="285750" indent="-285750" algn="just">
              <a:lnSpc>
                <a:spcPct val="110000"/>
              </a:lnSpc>
              <a:spcAft>
                <a:spcPts val="600"/>
              </a:spcAft>
              <a:buFont typeface="Arial" panose="020B0604020202020204" pitchFamily="34" charset="0"/>
              <a:buChar char="•"/>
            </a:pPr>
            <a:endParaRPr lang="de-DE" sz="1300" dirty="0" smtClean="0"/>
          </a:p>
          <a:p>
            <a:pPr marL="285750" indent="-285750" algn="just">
              <a:lnSpc>
                <a:spcPct val="110000"/>
              </a:lnSpc>
              <a:spcAft>
                <a:spcPts val="600"/>
              </a:spcAft>
              <a:buFont typeface="Arial" panose="020B0604020202020204" pitchFamily="34" charset="0"/>
              <a:buChar char="•"/>
            </a:pPr>
            <a:endParaRPr lang="de-DE" sz="600" dirty="0"/>
          </a:p>
          <a:p>
            <a:pPr algn="just">
              <a:lnSpc>
                <a:spcPct val="110000"/>
              </a:lnSpc>
              <a:spcAft>
                <a:spcPts val="600"/>
              </a:spcAft>
            </a:pPr>
            <a:endParaRPr lang="de-DE" sz="1300" dirty="0" smtClean="0"/>
          </a:p>
          <a:p>
            <a:pPr marL="171450" indent="-171450" algn="just">
              <a:buFont typeface="Arial" pitchFamily="34" charset="0"/>
              <a:buChar char="•"/>
            </a:pPr>
            <a:endParaRPr lang="de-AT" sz="1300" dirty="0"/>
          </a:p>
        </p:txBody>
      </p:sp>
      <p:sp>
        <p:nvSpPr>
          <p:cNvPr id="4" name="Textfeld 3"/>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Tree>
    <p:extLst>
      <p:ext uri="{BB962C8B-B14F-4D97-AF65-F5344CB8AC3E}">
        <p14:creationId xmlns:p14="http://schemas.microsoft.com/office/powerpoint/2010/main" val="37659130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7004" y="72000"/>
            <a:ext cx="7303348" cy="576000"/>
          </a:xfrm>
        </p:spPr>
        <p:txBody>
          <a:bodyPr/>
          <a:lstStyle/>
          <a:p>
            <a:r>
              <a:rPr lang="de-DE" noProof="0" dirty="0" smtClean="0"/>
              <a:t>Management Summary – Einkommen und Berufswelt</a:t>
            </a:r>
            <a:endParaRPr lang="de-DE" noProof="0" dirty="0"/>
          </a:p>
        </p:txBody>
      </p:sp>
      <p:sp>
        <p:nvSpPr>
          <p:cNvPr id="10" name="Textplatzhalter 5"/>
          <p:cNvSpPr txBox="1">
            <a:spLocks/>
          </p:cNvSpPr>
          <p:nvPr/>
        </p:nvSpPr>
        <p:spPr>
          <a:xfrm>
            <a:off x="257474" y="777875"/>
            <a:ext cx="8635701" cy="5594350"/>
          </a:xfrm>
          <a:prstGeom prst="rect">
            <a:avLst/>
          </a:prstGeom>
        </p:spPr>
        <p:txBody>
          <a:bodyPr>
            <a:norm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700" dirty="0" smtClean="0"/>
          </a:p>
          <a:p>
            <a:pPr algn="just">
              <a:lnSpc>
                <a:spcPct val="110000"/>
              </a:lnSpc>
              <a:spcAft>
                <a:spcPts val="600"/>
              </a:spcAft>
            </a:pPr>
            <a:r>
              <a:rPr lang="de-DE" sz="1300" b="1" u="sng" dirty="0" smtClean="0"/>
              <a:t>Starke Unterschiede in der Einschätzung zwischen Männern und Frauen: Frauen nehmen deutlich seltener Frauen in Führungspositionen wahr und verspüren seltener eine Einkommensschere als Männer</a:t>
            </a:r>
          </a:p>
          <a:p>
            <a:pPr marL="285750" indent="-285750" algn="just">
              <a:lnSpc>
                <a:spcPct val="110000"/>
              </a:lnSpc>
              <a:spcAft>
                <a:spcPts val="600"/>
              </a:spcAft>
              <a:buFont typeface="Arial" panose="020B0604020202020204" pitchFamily="34" charset="0"/>
              <a:buChar char="•"/>
            </a:pPr>
            <a:r>
              <a:rPr lang="de-DE" sz="1300" dirty="0" smtClean="0"/>
              <a:t>Frauen im Alter von 16 bis 65 Jahren in Oberösterreich nehmen vor allem in drei Bereichen verstärkt Frauen in Führungspositionen wahr: Bei der </a:t>
            </a:r>
            <a:r>
              <a:rPr lang="de-DE" sz="1300" b="1" dirty="0" smtClean="0"/>
              <a:t>Pflege und Betreuung, im Bildungsbereich und im Gesundheitsbereich</a:t>
            </a:r>
            <a:r>
              <a:rPr lang="de-DE" sz="1300" dirty="0" smtClean="0"/>
              <a:t>. In technischen bzw. naturwissenschaftlichen Berufen sind den Untersuchungsteilnehmerinnen bislang hingegen kaum weibliche Führungskräfte aufgefallen.</a:t>
            </a:r>
          </a:p>
          <a:p>
            <a:pPr marL="285750" indent="-285750" algn="just">
              <a:lnSpc>
                <a:spcPct val="110000"/>
              </a:lnSpc>
              <a:spcAft>
                <a:spcPts val="600"/>
              </a:spcAft>
              <a:buFont typeface="Arial" panose="020B0604020202020204" pitchFamily="34" charset="0"/>
              <a:buChar char="•"/>
            </a:pPr>
            <a:r>
              <a:rPr lang="de-DE" sz="1300" dirty="0" smtClean="0"/>
              <a:t>Überraschendes Ergebnis: </a:t>
            </a:r>
            <a:r>
              <a:rPr lang="de-DE" sz="1300" b="1" dirty="0" smtClean="0"/>
              <a:t>OÖ Männer </a:t>
            </a:r>
            <a:r>
              <a:rPr lang="de-DE" sz="1300" dirty="0" smtClean="0"/>
              <a:t>im Alter von 16 bis 65 Jahren </a:t>
            </a:r>
            <a:r>
              <a:rPr lang="de-DE" sz="1300" b="1" dirty="0" smtClean="0"/>
              <a:t>nehmen insgesamt deutlich häufiger verstärkt Frauen in Führungspositionen wahr als die OÖ Frauen selbst. </a:t>
            </a:r>
          </a:p>
          <a:p>
            <a:pPr marL="285750" indent="-285750" algn="just">
              <a:lnSpc>
                <a:spcPct val="110000"/>
              </a:lnSpc>
              <a:spcAft>
                <a:spcPts val="600"/>
              </a:spcAft>
              <a:buFont typeface="Arial" panose="020B0604020202020204" pitchFamily="34" charset="0"/>
              <a:buChar char="•"/>
            </a:pPr>
            <a:r>
              <a:rPr lang="de-DE" sz="1300" dirty="0" smtClean="0"/>
              <a:t>Die OÖ Frauen zwischen 16 und 65 Jahren haben </a:t>
            </a:r>
            <a:r>
              <a:rPr lang="de-DE" sz="1300" b="1" dirty="0" smtClean="0"/>
              <a:t>mehrheitlich nicht den Eindruck finanzieller Abhängigkeit oder eines zu geringen Einkommens für die Deckung der Lebenserhaltungskosten</a:t>
            </a:r>
            <a:r>
              <a:rPr lang="de-DE" sz="1300" dirty="0" smtClean="0"/>
              <a:t>. Die Aussagen hinsichtlich der finanziellen Absicherung für die Zukunft und </a:t>
            </a:r>
            <a:r>
              <a:rPr lang="de-DE" sz="1300" dirty="0"/>
              <a:t>einer </a:t>
            </a:r>
            <a:r>
              <a:rPr lang="de-DE" sz="1300" dirty="0" smtClean="0"/>
              <a:t>Einkommensschere im Berufsleben scheinen unter den Frauen jedoch zu polarisieren. Vor allem jüngere weibliche Befragte fühlen sich vergleichsweise seltener für ihre Zukunft ausreichend abgesichert als ältere weibliche Befragte. </a:t>
            </a:r>
          </a:p>
          <a:p>
            <a:pPr marL="285750" indent="-285750" algn="just">
              <a:lnSpc>
                <a:spcPct val="110000"/>
              </a:lnSpc>
              <a:spcAft>
                <a:spcPts val="600"/>
              </a:spcAft>
              <a:buFont typeface="Arial" panose="020B0604020202020204" pitchFamily="34" charset="0"/>
              <a:buChar char="•"/>
            </a:pPr>
            <a:r>
              <a:rPr lang="de-DE" sz="1300" dirty="0" smtClean="0"/>
              <a:t>Die Wahrnehmung der Männer unterscheidet sich in dieser Forschungsdimension klar von jener der Frauen: Zwei Drittel der Männer haben voll und ganz den Eindruck, dass die meisten Frauen in Oberösterreich weniger verdienen als ihre männlichen Kollegen. Auch an der finanziellen Absicherung und Eigenständigkeit der Frauen zweifeln die männlichen Untersuchungsteilnehmer deutlich stärker als die weiblichen. </a:t>
            </a:r>
          </a:p>
          <a:p>
            <a:pPr marL="285750" indent="-285750" algn="just">
              <a:lnSpc>
                <a:spcPct val="110000"/>
              </a:lnSpc>
              <a:spcAft>
                <a:spcPts val="600"/>
              </a:spcAft>
              <a:buFont typeface="Arial" panose="020B0604020202020204" pitchFamily="34" charset="0"/>
              <a:buChar char="•"/>
            </a:pPr>
            <a:endParaRPr lang="de-DE" sz="1300" dirty="0" smtClean="0"/>
          </a:p>
          <a:p>
            <a:pPr marL="285750" indent="-285750" algn="just">
              <a:lnSpc>
                <a:spcPct val="110000"/>
              </a:lnSpc>
              <a:spcAft>
                <a:spcPts val="600"/>
              </a:spcAft>
              <a:buFont typeface="Arial" panose="020B0604020202020204" pitchFamily="34" charset="0"/>
              <a:buChar char="•"/>
            </a:pPr>
            <a:endParaRPr lang="de-DE" sz="600" dirty="0"/>
          </a:p>
          <a:p>
            <a:pPr algn="just">
              <a:lnSpc>
                <a:spcPct val="110000"/>
              </a:lnSpc>
              <a:spcAft>
                <a:spcPts val="600"/>
              </a:spcAft>
            </a:pPr>
            <a:endParaRPr lang="de-DE" sz="1300" dirty="0" smtClean="0"/>
          </a:p>
          <a:p>
            <a:pPr marL="171450" indent="-171450" algn="just">
              <a:buFont typeface="Arial" pitchFamily="34" charset="0"/>
              <a:buChar char="•"/>
            </a:pPr>
            <a:endParaRPr lang="de-AT" sz="1300" dirty="0"/>
          </a:p>
        </p:txBody>
      </p:sp>
      <p:sp>
        <p:nvSpPr>
          <p:cNvPr id="4" name="Textfeld 3"/>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Tree>
    <p:extLst>
      <p:ext uri="{BB962C8B-B14F-4D97-AF65-F5344CB8AC3E}">
        <p14:creationId xmlns:p14="http://schemas.microsoft.com/office/powerpoint/2010/main" val="12671123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7004" y="72000"/>
            <a:ext cx="7303348" cy="576000"/>
          </a:xfrm>
        </p:spPr>
        <p:txBody>
          <a:bodyPr/>
          <a:lstStyle/>
          <a:p>
            <a:r>
              <a:rPr lang="de-DE" noProof="0" dirty="0" smtClean="0"/>
              <a:t>Management Summary – Betreuung von Familienangehörigen</a:t>
            </a:r>
            <a:endParaRPr lang="de-DE" noProof="0" dirty="0"/>
          </a:p>
        </p:txBody>
      </p:sp>
      <p:sp>
        <p:nvSpPr>
          <p:cNvPr id="10" name="Textplatzhalter 5"/>
          <p:cNvSpPr txBox="1">
            <a:spLocks/>
          </p:cNvSpPr>
          <p:nvPr/>
        </p:nvSpPr>
        <p:spPr>
          <a:xfrm>
            <a:off x="257474" y="777874"/>
            <a:ext cx="8635701" cy="5747469"/>
          </a:xfrm>
          <a:prstGeom prst="rect">
            <a:avLst/>
          </a:prstGeom>
        </p:spPr>
        <p:txBody>
          <a:bodyPr>
            <a:normAutofit lnSpcReduction="10000"/>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700" dirty="0" smtClean="0"/>
          </a:p>
          <a:p>
            <a:pPr algn="just">
              <a:lnSpc>
                <a:spcPct val="110000"/>
              </a:lnSpc>
              <a:spcAft>
                <a:spcPts val="600"/>
              </a:spcAft>
            </a:pPr>
            <a:r>
              <a:rPr lang="de-DE" sz="1300" b="1" u="sng" dirty="0" smtClean="0"/>
              <a:t>Flexibilität der Kinderbetreuungszeiten und Arbeitszeitmodelle als zentrale Voraussetzungen für die Vereinbarkeit von Familie und Beruf</a:t>
            </a:r>
          </a:p>
          <a:p>
            <a:pPr marL="285750" indent="-285750" algn="just">
              <a:lnSpc>
                <a:spcPct val="110000"/>
              </a:lnSpc>
              <a:spcAft>
                <a:spcPts val="600"/>
              </a:spcAft>
              <a:buFont typeface="Arial" panose="020B0604020202020204" pitchFamily="34" charset="0"/>
              <a:buChar char="•"/>
            </a:pPr>
            <a:r>
              <a:rPr lang="de-DE" sz="1300" dirty="0" smtClean="0"/>
              <a:t>Für die 16-65-jährigen Frauen in Oberösterreich steht fest: Als Frau kümmert man sich immer stark um die Familie, diese Rolle wird einem jedoch nur selten gedankt. Die Hälfte der Untersuchungsteilnehmerinnen stimmt dieser Aussage voll und ganz zu, ein weiteres Viertel einigermaßen. </a:t>
            </a:r>
          </a:p>
          <a:p>
            <a:pPr marL="285750" indent="-285750" algn="just">
              <a:lnSpc>
                <a:spcPct val="110000"/>
              </a:lnSpc>
              <a:spcAft>
                <a:spcPts val="600"/>
              </a:spcAft>
              <a:buFont typeface="Arial" panose="020B0604020202020204" pitchFamily="34" charset="0"/>
              <a:buChar char="•"/>
            </a:pPr>
            <a:r>
              <a:rPr lang="de-DE" sz="1300" dirty="0" smtClean="0"/>
              <a:t>Auch schließen sich drei Viertel der befragten Frauen zumindest einigermaßen der Ansicht an, dass die </a:t>
            </a:r>
            <a:r>
              <a:rPr lang="de-DE" sz="1300" b="1" dirty="0" smtClean="0"/>
              <a:t>öffentliche Kinderbetreuung immer noch an der Flexibilität der Öffnungszeiten und Ferienregelungen leidet. </a:t>
            </a:r>
          </a:p>
          <a:p>
            <a:pPr marL="285750" indent="-285750" algn="just">
              <a:lnSpc>
                <a:spcPct val="110000"/>
              </a:lnSpc>
              <a:spcAft>
                <a:spcPts val="600"/>
              </a:spcAft>
              <a:buFont typeface="Arial" panose="020B0604020202020204" pitchFamily="34" charset="0"/>
              <a:buChar char="•"/>
            </a:pPr>
            <a:r>
              <a:rPr lang="de-DE" sz="1300" dirty="0" smtClean="0"/>
              <a:t>Zudem besteht mehrheitlich der Eindruck, dass der Wiedereinstieg ins Berufsleben für Frauen nach der Karenz sehr schwierig ist. Dieser Aussage wird jedoch nur von einem Viertel der weiblichen Befragten voll und ganz zugestimmt. </a:t>
            </a:r>
          </a:p>
          <a:p>
            <a:pPr marL="285750" indent="-285750" algn="just">
              <a:lnSpc>
                <a:spcPct val="110000"/>
              </a:lnSpc>
              <a:spcAft>
                <a:spcPts val="600"/>
              </a:spcAft>
              <a:buFont typeface="Arial" panose="020B0604020202020204" pitchFamily="34" charset="0"/>
              <a:buChar char="•"/>
            </a:pPr>
            <a:r>
              <a:rPr lang="de-DE" sz="1300" dirty="0" smtClean="0"/>
              <a:t>Männer zeigen bei diesen drei vorgelegten Aussagen rund um die Betreuung von Familienangehörigen ein ähnliches Antwortverhalten wie die Frauen.</a:t>
            </a:r>
          </a:p>
          <a:p>
            <a:pPr marL="285750" indent="-285750" algn="just">
              <a:lnSpc>
                <a:spcPct val="110000"/>
              </a:lnSpc>
              <a:spcAft>
                <a:spcPts val="600"/>
              </a:spcAft>
              <a:buFont typeface="Arial" panose="020B0604020202020204" pitchFamily="34" charset="0"/>
              <a:buChar char="•"/>
            </a:pPr>
            <a:r>
              <a:rPr lang="de-DE" sz="1300" dirty="0" smtClean="0"/>
              <a:t>Entsprechend der vorherrschenden Ansicht, dass die Öffnungszeiten der öffentlichen Kinderbetreuungseinrichtungen zu starr sind, rangiert der Aspekt der Flexibilität für die OÖ Frauen zwischen 16 und 65 Jahren an vorderster Stelle, um die Vereinbarkeit von Familie und Beruf zu erleichtern. Je drei Viertel der befragten Frauen erachten flexible Kinderbetreuungszeiten und flexible Arbeitszeitmodelle als sehr wichtig. Mit dieser Flexibilität einhergehend folgen auf einer weiteren Ebene die Möglichkeit eines Home-Offices oder einer stundenweisen Kinderbetreuung. </a:t>
            </a:r>
          </a:p>
          <a:p>
            <a:pPr marL="285750" indent="-285750" algn="just">
              <a:lnSpc>
                <a:spcPct val="110000"/>
              </a:lnSpc>
              <a:spcAft>
                <a:spcPts val="600"/>
              </a:spcAft>
              <a:buFont typeface="Arial" panose="020B0604020202020204" pitchFamily="34" charset="0"/>
              <a:buChar char="•"/>
            </a:pPr>
            <a:r>
              <a:rPr lang="de-DE" sz="1300" b="1" dirty="0" smtClean="0"/>
              <a:t>Männer definieren ein ähnliches Bedeutungs-Ranking wie Frauen</a:t>
            </a:r>
            <a:r>
              <a:rPr lang="de-DE" sz="1300" dirty="0" smtClean="0"/>
              <a:t>, wobei sie die einzelnen Aspekten zur Vereinfachung der Vereinbarkeit von Familie und Beruf insgesamt vergleichsweise etwas seltener als sehr wichtig einstufen.</a:t>
            </a:r>
          </a:p>
          <a:p>
            <a:pPr marL="285750" indent="-285750" algn="just">
              <a:lnSpc>
                <a:spcPct val="110000"/>
              </a:lnSpc>
              <a:spcAft>
                <a:spcPts val="600"/>
              </a:spcAft>
              <a:buFont typeface="Arial" panose="020B0604020202020204" pitchFamily="34" charset="0"/>
              <a:buChar char="•"/>
            </a:pPr>
            <a:endParaRPr lang="de-DE" sz="1300" dirty="0" smtClean="0"/>
          </a:p>
          <a:p>
            <a:pPr marL="285750" indent="-285750" algn="just">
              <a:lnSpc>
                <a:spcPct val="110000"/>
              </a:lnSpc>
              <a:spcAft>
                <a:spcPts val="600"/>
              </a:spcAft>
              <a:buFont typeface="Arial" panose="020B0604020202020204" pitchFamily="34" charset="0"/>
              <a:buChar char="•"/>
            </a:pPr>
            <a:endParaRPr lang="de-DE" sz="1300" dirty="0" smtClean="0"/>
          </a:p>
          <a:p>
            <a:pPr marL="285750" indent="-285750" algn="just">
              <a:lnSpc>
                <a:spcPct val="110000"/>
              </a:lnSpc>
              <a:spcAft>
                <a:spcPts val="600"/>
              </a:spcAft>
              <a:buFont typeface="Arial" panose="020B0604020202020204" pitchFamily="34" charset="0"/>
              <a:buChar char="•"/>
            </a:pPr>
            <a:endParaRPr lang="de-DE" sz="600" dirty="0"/>
          </a:p>
          <a:p>
            <a:pPr algn="just">
              <a:lnSpc>
                <a:spcPct val="110000"/>
              </a:lnSpc>
              <a:spcAft>
                <a:spcPts val="600"/>
              </a:spcAft>
            </a:pPr>
            <a:endParaRPr lang="de-DE" sz="1300" dirty="0" smtClean="0"/>
          </a:p>
          <a:p>
            <a:pPr marL="171450" indent="-171450" algn="just">
              <a:buFont typeface="Arial" pitchFamily="34" charset="0"/>
              <a:buChar char="•"/>
            </a:pPr>
            <a:endParaRPr lang="de-AT" sz="1300" dirty="0"/>
          </a:p>
        </p:txBody>
      </p:sp>
      <p:sp>
        <p:nvSpPr>
          <p:cNvPr id="4" name="Textfeld 3"/>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Tree>
    <p:extLst>
      <p:ext uri="{BB962C8B-B14F-4D97-AF65-F5344CB8AC3E}">
        <p14:creationId xmlns:p14="http://schemas.microsoft.com/office/powerpoint/2010/main" val="14058761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37004" y="72000"/>
            <a:ext cx="7303348" cy="576000"/>
          </a:xfrm>
        </p:spPr>
        <p:txBody>
          <a:bodyPr/>
          <a:lstStyle/>
          <a:p>
            <a:r>
              <a:rPr lang="de-DE" noProof="0" dirty="0" smtClean="0"/>
              <a:t>Management Summary – Bildung</a:t>
            </a:r>
            <a:endParaRPr lang="de-DE" noProof="0" dirty="0"/>
          </a:p>
        </p:txBody>
      </p:sp>
      <p:sp>
        <p:nvSpPr>
          <p:cNvPr id="10" name="Textplatzhalter 5"/>
          <p:cNvSpPr txBox="1">
            <a:spLocks/>
          </p:cNvSpPr>
          <p:nvPr/>
        </p:nvSpPr>
        <p:spPr>
          <a:xfrm>
            <a:off x="257474" y="777875"/>
            <a:ext cx="8635701" cy="5594350"/>
          </a:xfrm>
          <a:prstGeom prst="rect">
            <a:avLst/>
          </a:prstGeom>
        </p:spPr>
        <p:txBody>
          <a:bodyPr>
            <a:norm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700" dirty="0" smtClean="0"/>
          </a:p>
          <a:p>
            <a:pPr algn="just">
              <a:lnSpc>
                <a:spcPct val="110000"/>
              </a:lnSpc>
              <a:spcAft>
                <a:spcPts val="600"/>
              </a:spcAft>
            </a:pPr>
            <a:r>
              <a:rPr lang="de-DE" sz="1300" b="1" u="sng" dirty="0" smtClean="0"/>
              <a:t>Vorherrschendes Meinungsbild der OÖ Frauen: Frauen haben es trotz gleicher Ausbildung im Beruf schwerer als Männer</a:t>
            </a:r>
          </a:p>
          <a:p>
            <a:pPr marL="285750" indent="-285750" algn="just">
              <a:lnSpc>
                <a:spcPct val="110000"/>
              </a:lnSpc>
              <a:spcAft>
                <a:spcPts val="600"/>
              </a:spcAft>
              <a:buFont typeface="Arial" panose="020B0604020202020204" pitchFamily="34" charset="0"/>
              <a:buChar char="•"/>
            </a:pPr>
            <a:r>
              <a:rPr lang="de-DE" sz="1300" dirty="0" smtClean="0"/>
              <a:t>Für die OÖ Frauen im Alter von 16 bis 65 Jahren steht fest: </a:t>
            </a:r>
            <a:r>
              <a:rPr lang="de-DE" sz="1300" b="1" dirty="0" smtClean="0"/>
              <a:t>Frauen sind heutzutage gleich gut ausgebildet wie Männer, Männer haben es allerdings im Berufsleben leichter, da sie besser vernetzt sind und weniger an familiäre Verpflichtungen gebunden sind. </a:t>
            </a:r>
            <a:r>
              <a:rPr lang="de-DE" sz="1300" dirty="0" smtClean="0"/>
              <a:t>Dieser Aussage stimmen drei Viertel der Frauen voll und ganz zu und ein weiteres Fünftel einigermaßen. Dieses Meinungsbild ist unter jüngeren und älteren Frauen in etwa gleich stark ausgeprägt. Auch bei Männern überwiegt dieser Eindruck, wenn auch in vergleichsweise geringerer Intensität als bei Frauen. </a:t>
            </a:r>
          </a:p>
          <a:p>
            <a:pPr marL="285750" indent="-285750" algn="just">
              <a:lnSpc>
                <a:spcPct val="110000"/>
              </a:lnSpc>
              <a:spcAft>
                <a:spcPts val="600"/>
              </a:spcAft>
              <a:buFont typeface="Arial" panose="020B0604020202020204" pitchFamily="34" charset="0"/>
              <a:buChar char="•"/>
            </a:pPr>
            <a:r>
              <a:rPr lang="de-DE" sz="1300" dirty="0" smtClean="0"/>
              <a:t>Rund die Hälfte der weiblichen Befragten hat zudem zumindest einigermaßen die Vermutung, dass das Interesse an Technik und zukunftsorientierten Berufen bei jungen Frauen zu wenig geweckt wird. Zwei Fünftel der Frauen würden sich dieser Ansicht hingegen eher nicht oder überhaupt nicht anschließen.</a:t>
            </a:r>
          </a:p>
          <a:p>
            <a:pPr marL="285750" indent="-285750" algn="just">
              <a:lnSpc>
                <a:spcPct val="110000"/>
              </a:lnSpc>
              <a:spcAft>
                <a:spcPts val="600"/>
              </a:spcAft>
              <a:buFont typeface="Arial" panose="020B0604020202020204" pitchFamily="34" charset="0"/>
              <a:buChar char="•"/>
            </a:pPr>
            <a:r>
              <a:rPr lang="de-DE" sz="1300" dirty="0" smtClean="0"/>
              <a:t>Bei knapp drei Fünftel der OÖ Frauen scheint </a:t>
            </a:r>
            <a:r>
              <a:rPr lang="de-DE" sz="1300" b="1" dirty="0" smtClean="0"/>
              <a:t>kein unerfüllter Wunsch nach Weiterbildung zu bestehen</a:t>
            </a:r>
            <a:r>
              <a:rPr lang="de-DE" sz="1300" dirty="0" smtClean="0"/>
              <a:t>. Ein Fünftel würde hingegen sehr gerne einer Weiterbildung nachgehen, kommt jedoch aufgrund familiärer oder beruflicher Aspekte nicht dazu. Männer vermuten vergleichsweise häufiger, dass sich viele Frauen gerne weiterbilden würden, jedoch durch den Beruf oder die Familie daran gehindert werden.</a:t>
            </a:r>
          </a:p>
          <a:p>
            <a:pPr marL="285750" indent="-285750" algn="just">
              <a:lnSpc>
                <a:spcPct val="110000"/>
              </a:lnSpc>
              <a:spcAft>
                <a:spcPts val="600"/>
              </a:spcAft>
              <a:buFont typeface="Arial" panose="020B0604020202020204" pitchFamily="34" charset="0"/>
              <a:buChar char="•"/>
            </a:pPr>
            <a:endParaRPr lang="de-DE" sz="1300" dirty="0" smtClean="0"/>
          </a:p>
          <a:p>
            <a:pPr marL="285750" indent="-285750" algn="just">
              <a:lnSpc>
                <a:spcPct val="110000"/>
              </a:lnSpc>
              <a:spcAft>
                <a:spcPts val="600"/>
              </a:spcAft>
              <a:buFont typeface="Arial" panose="020B0604020202020204" pitchFamily="34" charset="0"/>
              <a:buChar char="•"/>
            </a:pPr>
            <a:endParaRPr lang="de-DE" sz="600" dirty="0"/>
          </a:p>
          <a:p>
            <a:pPr algn="just">
              <a:lnSpc>
                <a:spcPct val="110000"/>
              </a:lnSpc>
              <a:spcAft>
                <a:spcPts val="600"/>
              </a:spcAft>
            </a:pPr>
            <a:endParaRPr lang="de-DE" sz="1300" dirty="0" smtClean="0"/>
          </a:p>
          <a:p>
            <a:pPr marL="171450" indent="-171450" algn="just">
              <a:buFont typeface="Arial" pitchFamily="34" charset="0"/>
              <a:buChar char="•"/>
            </a:pPr>
            <a:endParaRPr lang="de-AT" sz="1300" dirty="0"/>
          </a:p>
        </p:txBody>
      </p:sp>
      <p:sp>
        <p:nvSpPr>
          <p:cNvPr id="4" name="Textfeld 3"/>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Tree>
    <p:extLst>
      <p:ext uri="{BB962C8B-B14F-4D97-AF65-F5344CB8AC3E}">
        <p14:creationId xmlns:p14="http://schemas.microsoft.com/office/powerpoint/2010/main" val="10546499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body" idx="4294967295"/>
          </p:nvPr>
        </p:nvSpPr>
        <p:spPr>
          <a:xfrm>
            <a:off x="280927" y="4776653"/>
            <a:ext cx="4281201" cy="1820699"/>
          </a:xfrm>
          <a:prstGeom prst="rect">
            <a:avLst/>
          </a:prstGeom>
        </p:spPr>
        <p:txBody>
          <a:bodyPr anchor="t">
            <a:normAutofit/>
          </a:bodyPr>
          <a:lstStyle/>
          <a:p>
            <a:pPr marL="389336" indent="-389336">
              <a:spcBef>
                <a:spcPts val="57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800" cap="all" noProof="0" dirty="0" err="1" smtClean="0">
                <a:latin typeface="+mn-lt"/>
              </a:rPr>
              <a:t>KontaKt</a:t>
            </a:r>
            <a:r>
              <a:rPr lang="de-DE" sz="2000" cap="all" noProof="0" dirty="0" smtClean="0">
                <a:latin typeface="+mn-lt"/>
              </a:rPr>
              <a:t>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endParaRPr lang="de-DE" sz="1200" b="0" noProof="0" dirty="0" smtClean="0">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IMAS International GmbH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Institut für Markt- und Sozialanalysen GmbH</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err="1" smtClean="0">
                <a:latin typeface="+mn-lt"/>
              </a:rPr>
              <a:t>Gruberstraße</a:t>
            </a:r>
            <a:r>
              <a:rPr lang="de-DE" sz="1200" b="0" noProof="0" dirty="0" smtClean="0">
                <a:latin typeface="+mn-lt"/>
              </a:rPr>
              <a:t> 2-6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A-4020 Linz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Tel.: +43 / 732 / 77 22 55 - 0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Fax: +43 / 732 / 77 22 55 - 5 </a:t>
            </a:r>
            <a:endParaRPr lang="de-DE" sz="1200" b="0" noProof="0" dirty="0">
              <a:latin typeface="+mn-lt"/>
            </a:endParaRPr>
          </a:p>
        </p:txBody>
      </p:sp>
    </p:spTree>
    <p:extLst>
      <p:ext uri="{BB962C8B-B14F-4D97-AF65-F5344CB8AC3E}">
        <p14:creationId xmlns:p14="http://schemas.microsoft.com/office/powerpoint/2010/main" val="2073535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noProof="0" dirty="0" smtClean="0"/>
              <a:t>Forschungsdesign</a:t>
            </a:r>
            <a:endParaRPr lang="de-DE" noProof="0" dirty="0"/>
          </a:p>
        </p:txBody>
      </p:sp>
      <p:graphicFrame>
        <p:nvGraphicFramePr>
          <p:cNvPr id="9" name="Tabelle 8"/>
          <p:cNvGraphicFramePr>
            <a:graphicFrameLocks noGrp="1"/>
          </p:cNvGraphicFramePr>
          <p:nvPr>
            <p:extLst>
              <p:ext uri="{D42A27DB-BD31-4B8C-83A1-F6EECF244321}">
                <p14:modId xmlns:p14="http://schemas.microsoft.com/office/powerpoint/2010/main" val="3231753338"/>
              </p:ext>
            </p:extLst>
          </p:nvPr>
        </p:nvGraphicFramePr>
        <p:xfrm>
          <a:off x="308398" y="907590"/>
          <a:ext cx="8572077" cy="5503646"/>
        </p:xfrm>
        <a:graphic>
          <a:graphicData uri="http://schemas.openxmlformats.org/drawingml/2006/table">
            <a:tbl>
              <a:tblPr firstRow="1" bandRow="1">
                <a:tableStyleId>{2D5ABB26-0587-4C30-8999-92F81FD0307C}</a:tableStyleId>
              </a:tblPr>
              <a:tblGrid>
                <a:gridCol w="1694953"/>
                <a:gridCol w="6877124"/>
              </a:tblGrid>
              <a:tr h="1855788">
                <a:tc>
                  <a:txBody>
                    <a:bodyPr/>
                    <a:lstStyle/>
                    <a:p>
                      <a:pPr algn="ctr">
                        <a:lnSpc>
                          <a:spcPct val="110000"/>
                        </a:lnSpc>
                        <a:spcBef>
                          <a:spcPts val="0"/>
                        </a:spcBef>
                      </a:pPr>
                      <a:r>
                        <a:rPr lang="de-DE" sz="1300" b="0" i="0" dirty="0" smtClean="0">
                          <a:solidFill>
                            <a:srgbClr val="333333"/>
                          </a:solidFill>
                          <a:latin typeface="Arial"/>
                          <a:cs typeface="Arial"/>
                        </a:rPr>
                        <a:t>Forschungsziel</a:t>
                      </a:r>
                    </a:p>
                  </a:txBody>
                  <a:tcPr marL="81148" marR="81148" marT="46800" marB="4680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spcBef>
                          <a:spcPts val="0"/>
                        </a:spcBef>
                      </a:pPr>
                      <a:r>
                        <a:rPr lang="de-AT" sz="1300" spc="0" noProof="0" dirty="0" smtClean="0">
                          <a:solidFill>
                            <a:schemeClr val="tx1"/>
                          </a:solidFill>
                          <a:latin typeface="Arial" panose="020B0604020202020204" pitchFamily="34" charset="0"/>
                          <a:cs typeface="Arial" panose="020B0604020202020204" pitchFamily="34" charset="0"/>
                        </a:rPr>
                        <a:t>Ziel dieser empirischen Untersuchung war es, </a:t>
                      </a:r>
                      <a:r>
                        <a:rPr lang="de-DE" sz="1300" spc="0" noProof="0" dirty="0" smtClean="0">
                          <a:solidFill>
                            <a:schemeClr val="tx1"/>
                          </a:solidFill>
                          <a:latin typeface="Arial" panose="020B0604020202020204" pitchFamily="34" charset="0"/>
                          <a:cs typeface="Arial" panose="020B0604020202020204" pitchFamily="34" charset="0"/>
                        </a:rPr>
                        <a:t>die </a:t>
                      </a:r>
                      <a:r>
                        <a:rPr lang="de-DE" sz="1300" b="1" spc="0" noProof="0" dirty="0" smtClean="0">
                          <a:solidFill>
                            <a:schemeClr val="tx1"/>
                          </a:solidFill>
                          <a:latin typeface="Arial" panose="020B0604020202020204" pitchFamily="34" charset="0"/>
                          <a:cs typeface="Arial" panose="020B0604020202020204" pitchFamily="34" charset="0"/>
                        </a:rPr>
                        <a:t>Ansichten der Oberösterreicher bezüglich der Lage der Frauen </a:t>
                      </a:r>
                      <a:r>
                        <a:rPr lang="de-DE" sz="1300" spc="0" noProof="0" dirty="0" smtClean="0">
                          <a:solidFill>
                            <a:schemeClr val="tx1"/>
                          </a:solidFill>
                          <a:latin typeface="Arial" panose="020B0604020202020204" pitchFamily="34" charset="0"/>
                          <a:cs typeface="Arial" panose="020B0604020202020204" pitchFamily="34" charset="0"/>
                        </a:rPr>
                        <a:t>demoskopisch zu erheben mit besonderem Augenmerk auf die </a:t>
                      </a:r>
                      <a:r>
                        <a:rPr lang="de-DE" sz="1300" b="1" spc="0" noProof="0" dirty="0" smtClean="0">
                          <a:solidFill>
                            <a:schemeClr val="tx1"/>
                          </a:solidFill>
                          <a:latin typeface="Arial" panose="020B0604020202020204" pitchFamily="34" charset="0"/>
                          <a:cs typeface="Arial" panose="020B0604020202020204" pitchFamily="34" charset="0"/>
                        </a:rPr>
                        <a:t>Zukunftsvisionen </a:t>
                      </a:r>
                      <a:r>
                        <a:rPr lang="de-DE" sz="1300" spc="0" noProof="0" dirty="0" smtClean="0">
                          <a:solidFill>
                            <a:schemeClr val="tx1"/>
                          </a:solidFill>
                          <a:latin typeface="Arial" panose="020B0604020202020204" pitchFamily="34" charset="0"/>
                          <a:cs typeface="Arial" panose="020B0604020202020204" pitchFamily="34" charset="0"/>
                        </a:rPr>
                        <a:t>der Frauenpolitik.</a:t>
                      </a:r>
                      <a:r>
                        <a:rPr lang="de-DE" sz="1300" spc="0" baseline="0" noProof="0" dirty="0" smtClean="0">
                          <a:solidFill>
                            <a:schemeClr val="tx1"/>
                          </a:solidFill>
                          <a:latin typeface="Arial" panose="020B0604020202020204" pitchFamily="34" charset="0"/>
                          <a:cs typeface="Arial" panose="020B0604020202020204" pitchFamily="34" charset="0"/>
                        </a:rPr>
                        <a:t> Dementsprechend lag der Fokus neben der Grundstimmung und den Lebenseinstellung der Frauen vor </a:t>
                      </a:r>
                      <a:r>
                        <a:rPr lang="de-DE" sz="1300" b="1" spc="0" baseline="0" noProof="0" dirty="0" smtClean="0">
                          <a:solidFill>
                            <a:schemeClr val="tx1"/>
                          </a:solidFill>
                          <a:latin typeface="Arial" panose="020B0604020202020204" pitchFamily="34" charset="0"/>
                          <a:cs typeface="Arial" panose="020B0604020202020204" pitchFamily="34" charset="0"/>
                        </a:rPr>
                        <a:t>allem auf unterschiedlichen Dimensionen im Leben </a:t>
                      </a:r>
                      <a:r>
                        <a:rPr lang="de-DE" sz="1300" spc="0" baseline="0" noProof="0" dirty="0" smtClean="0">
                          <a:solidFill>
                            <a:schemeClr val="tx1"/>
                          </a:solidFill>
                          <a:latin typeface="Arial" panose="020B0604020202020204" pitchFamily="34" charset="0"/>
                          <a:cs typeface="Arial" panose="020B0604020202020204" pitchFamily="34" charset="0"/>
                        </a:rPr>
                        <a:t>der Frauen, wie Einkommen und Berufswelt, der Betreuung von Familienangehörigen und Bildung. Darüber hinaus wurden im Speziellen Zukunftsthemen für Frauen in Oberösterreich sowie die Wahrnehmung des Frauenreferats Oberösterreich demoskopisch ermittelt. </a:t>
                      </a:r>
                    </a:p>
                  </a:txBody>
                  <a:tcPr marL="91431" marR="91431" marT="45679" marB="45679" anchor="ct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593614">
                <a:tc>
                  <a:txBody>
                    <a:bodyPr/>
                    <a:lstStyle/>
                    <a:p>
                      <a:pPr marL="0" marR="0" lvl="0" indent="0" algn="ctr" defTabSz="914400" rtl="0" eaLnBrk="1" fontAlgn="base" latinLnBrk="0" hangingPunct="1">
                        <a:lnSpc>
                          <a:spcPct val="110000"/>
                        </a:lnSpc>
                        <a:spcBef>
                          <a:spcPts val="0"/>
                        </a:spcBef>
                        <a:spcAft>
                          <a:spcPct val="0"/>
                        </a:spcAft>
                        <a:buClrTx/>
                        <a:buSzTx/>
                        <a:buFontTx/>
                        <a:buNone/>
                        <a:tabLst/>
                      </a:pPr>
                      <a:r>
                        <a:rPr kumimoji="0" lang="de-AT" sz="1300" b="0" i="0" u="none" strike="noStrike" cap="none" normalizeH="0" baseline="0" noProof="0" smtClean="0">
                          <a:ln>
                            <a:noFill/>
                          </a:ln>
                          <a:solidFill>
                            <a:schemeClr val="tx1"/>
                          </a:solidFill>
                          <a:effectLst/>
                          <a:latin typeface="Arial" charset="0"/>
                        </a:rPr>
                        <a:t>Methode</a:t>
                      </a:r>
                      <a:endParaRPr kumimoji="0" lang="de-AT" sz="1300" b="0" i="0" u="none" strike="noStrike" cap="none" normalizeH="0" baseline="0" noProof="0" dirty="0" smtClean="0">
                        <a:ln>
                          <a:noFill/>
                        </a:ln>
                        <a:solidFill>
                          <a:schemeClr val="tx1"/>
                        </a:solidFill>
                        <a:effectLst/>
                        <a:latin typeface="Arial" charset="0"/>
                      </a:endParaRPr>
                    </a:p>
                  </a:txBody>
                  <a:tcPr marL="91431" marR="91431" marT="45679" marB="45679" anchor="ct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871538" rtl="0" eaLnBrk="1" fontAlgn="base" latinLnBrk="0" hangingPunct="1">
                        <a:lnSpc>
                          <a:spcPct val="110000"/>
                        </a:lnSpc>
                        <a:spcBef>
                          <a:spcPts val="0"/>
                        </a:spcBef>
                        <a:spcAft>
                          <a:spcPct val="0"/>
                        </a:spcAft>
                        <a:buClrTx/>
                        <a:buSzTx/>
                        <a:buFontTx/>
                        <a:buNone/>
                        <a:tabLst/>
                        <a:defRPr/>
                      </a:pPr>
                      <a:r>
                        <a:rPr lang="de-AT" sz="1300" b="1" noProof="0" dirty="0" smtClean="0">
                          <a:solidFill>
                            <a:schemeClr val="tx1"/>
                          </a:solidFill>
                          <a:latin typeface="Arial" panose="020B0604020202020204" pitchFamily="34" charset="0"/>
                          <a:cs typeface="Arial" panose="020B0604020202020204" pitchFamily="34" charset="0"/>
                        </a:rPr>
                        <a:t>Computergestützte telefonische Interviews (CATI)</a:t>
                      </a:r>
                    </a:p>
                  </a:txBody>
                  <a:tcPr marL="89991" marR="89991" marT="46800" marB="46759" anchor="ct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737183">
                <a:tc>
                  <a:txBody>
                    <a:bodyPr/>
                    <a:lstStyle/>
                    <a:p>
                      <a:pPr marL="0" marR="0" lvl="0" indent="0" algn="ctr" defTabSz="871538" rtl="0" eaLnBrk="1" fontAlgn="base" latinLnBrk="0" hangingPunct="1">
                        <a:lnSpc>
                          <a:spcPct val="110000"/>
                        </a:lnSpc>
                        <a:spcBef>
                          <a:spcPts val="0"/>
                        </a:spcBef>
                        <a:spcAft>
                          <a:spcPct val="0"/>
                        </a:spcAft>
                        <a:buClrTx/>
                        <a:buSzTx/>
                        <a:buFontTx/>
                        <a:buNone/>
                        <a:tabLst/>
                      </a:pPr>
                      <a:r>
                        <a:rPr kumimoji="0" lang="de-AT" sz="1300" b="0" i="0" u="none" strike="noStrike" cap="none" normalizeH="0" baseline="0" noProof="0" dirty="0" smtClean="0">
                          <a:ln>
                            <a:noFill/>
                          </a:ln>
                          <a:solidFill>
                            <a:schemeClr val="tx1"/>
                          </a:solidFill>
                          <a:effectLst/>
                          <a:latin typeface="Arial" charset="0"/>
                        </a:rPr>
                        <a:t>Sample</a:t>
                      </a:r>
                    </a:p>
                  </a:txBody>
                  <a:tcPr marL="91431" marR="91431" marT="45679" marB="45679" anchor="ct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871538" rtl="0" eaLnBrk="0" fontAlgn="base" latinLnBrk="0" hangingPunct="0">
                        <a:lnSpc>
                          <a:spcPct val="110000"/>
                        </a:lnSpc>
                        <a:spcBef>
                          <a:spcPts val="0"/>
                        </a:spcBef>
                        <a:spcAft>
                          <a:spcPct val="0"/>
                        </a:spcAft>
                        <a:buClrTx/>
                        <a:buSzTx/>
                        <a:buFontTx/>
                        <a:buNone/>
                        <a:tabLst>
                          <a:tab pos="538163" algn="l"/>
                          <a:tab pos="1885950" algn="l"/>
                          <a:tab pos="3495675" algn="l"/>
                          <a:tab pos="5114925" algn="l"/>
                        </a:tabLst>
                      </a:pPr>
                      <a:r>
                        <a:rPr kumimoji="0" lang="de-DE" sz="13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n=400</a:t>
                      </a:r>
                      <a:r>
                        <a:rPr kumimoji="0" lang="de-DE"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repräsentativ für </a:t>
                      </a:r>
                      <a:r>
                        <a:rPr kumimoji="0" lang="de-DE" sz="13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Frauen</a:t>
                      </a:r>
                      <a:r>
                        <a:rPr kumimoji="0" lang="de-DE"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in Oberösterreich im Alter von 16 bis 65 Jahren</a:t>
                      </a:r>
                    </a:p>
                    <a:p>
                      <a:pPr marL="0" marR="0" lvl="0" indent="0" algn="just" defTabSz="871538" rtl="0" eaLnBrk="0" fontAlgn="base" latinLnBrk="0" hangingPunct="0">
                        <a:lnSpc>
                          <a:spcPct val="110000"/>
                        </a:lnSpc>
                        <a:spcBef>
                          <a:spcPts val="0"/>
                        </a:spcBef>
                        <a:spcAft>
                          <a:spcPct val="0"/>
                        </a:spcAft>
                        <a:buClrTx/>
                        <a:buSzTx/>
                        <a:buFontTx/>
                        <a:buNone/>
                        <a:tabLst>
                          <a:tab pos="538163" algn="l"/>
                          <a:tab pos="1885950" algn="l"/>
                          <a:tab pos="3495675" algn="l"/>
                          <a:tab pos="5114925" algn="l"/>
                        </a:tabLst>
                      </a:pPr>
                      <a:endParaRPr kumimoji="0" lang="de-DE" sz="5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871538" rtl="0" eaLnBrk="0" fontAlgn="base" latinLnBrk="0" hangingPunct="0">
                        <a:lnSpc>
                          <a:spcPct val="110000"/>
                        </a:lnSpc>
                        <a:spcBef>
                          <a:spcPts val="0"/>
                        </a:spcBef>
                        <a:spcAft>
                          <a:spcPct val="0"/>
                        </a:spcAft>
                        <a:buClrTx/>
                        <a:buSzTx/>
                        <a:buFontTx/>
                        <a:buNone/>
                        <a:tabLst>
                          <a:tab pos="538163" algn="l"/>
                          <a:tab pos="1885950" algn="l"/>
                          <a:tab pos="3495675" algn="l"/>
                          <a:tab pos="5114925" algn="l"/>
                        </a:tabLst>
                      </a:pPr>
                      <a:r>
                        <a:rPr kumimoji="0" lang="de-DE" sz="10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Um speziell auf jüngere Frauen einzugehen, wurde das Sample disproportional angelegt: n=200 Frauen zw. 16 und 29 Jahren und n=200 Frauen zw. 3 und 65 Jahren. Diese disproportionale Stichprobe wurde anschließend entsprechend der tatsächlichen Verteilung in der Grundgesamtheit gewichtet, um repräsentative Ergebnisse zu erhalten.</a:t>
                      </a:r>
                    </a:p>
                    <a:p>
                      <a:pPr marL="0" marR="0" lvl="0" indent="0" algn="just" defTabSz="871538" rtl="0" eaLnBrk="0" fontAlgn="base" latinLnBrk="0" hangingPunct="0">
                        <a:lnSpc>
                          <a:spcPct val="110000"/>
                        </a:lnSpc>
                        <a:spcBef>
                          <a:spcPts val="0"/>
                        </a:spcBef>
                        <a:spcAft>
                          <a:spcPct val="0"/>
                        </a:spcAft>
                        <a:buClrTx/>
                        <a:buSzTx/>
                        <a:buFontTx/>
                        <a:buNone/>
                        <a:tabLst>
                          <a:tab pos="538163" algn="l"/>
                          <a:tab pos="1885950" algn="l"/>
                          <a:tab pos="3495675" algn="l"/>
                          <a:tab pos="5114925" algn="l"/>
                        </a:tabLst>
                      </a:pPr>
                      <a:endParaRPr kumimoji="0" lang="de-DE" sz="10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871538" rtl="0" eaLnBrk="0" fontAlgn="base" latinLnBrk="0" hangingPunct="0">
                        <a:lnSpc>
                          <a:spcPct val="110000"/>
                        </a:lnSpc>
                        <a:spcBef>
                          <a:spcPts val="0"/>
                        </a:spcBef>
                        <a:spcAft>
                          <a:spcPct val="0"/>
                        </a:spcAft>
                        <a:buClrTx/>
                        <a:buSzTx/>
                        <a:buFontTx/>
                        <a:buNone/>
                        <a:tabLst>
                          <a:tab pos="538163" algn="l"/>
                          <a:tab pos="1885950" algn="l"/>
                          <a:tab pos="3495675" algn="l"/>
                          <a:tab pos="5114925" algn="l"/>
                        </a:tabLst>
                        <a:defRPr/>
                      </a:pPr>
                      <a:r>
                        <a:rPr kumimoji="0" lang="de-DE" sz="13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n=200</a:t>
                      </a:r>
                      <a:r>
                        <a:rPr kumimoji="0" lang="de-DE"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repräsentativ für </a:t>
                      </a:r>
                      <a:r>
                        <a:rPr kumimoji="0" lang="de-DE" sz="13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Männer</a:t>
                      </a:r>
                      <a:r>
                        <a:rPr kumimoji="0" lang="de-DE"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 in Oberösterreich im Alter von 16 bis 65 Jahren</a:t>
                      </a:r>
                    </a:p>
                  </a:txBody>
                  <a:tcPr marL="89991" marR="89991" marT="46800" marB="46759" anchor="ct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1063017">
                <a:tc>
                  <a:txBody>
                    <a:bodyPr/>
                    <a:lstStyle/>
                    <a:p>
                      <a:pPr marL="0" marR="0" lvl="0" indent="0" algn="ctr" defTabSz="914400" rtl="0" eaLnBrk="1" fontAlgn="base" latinLnBrk="0" hangingPunct="1">
                        <a:lnSpc>
                          <a:spcPct val="110000"/>
                        </a:lnSpc>
                        <a:spcBef>
                          <a:spcPts val="0"/>
                        </a:spcBef>
                        <a:spcAft>
                          <a:spcPct val="0"/>
                        </a:spcAft>
                        <a:buClrTx/>
                        <a:buSzTx/>
                        <a:buFontTx/>
                        <a:buNone/>
                        <a:tabLst/>
                      </a:pPr>
                      <a:r>
                        <a:rPr kumimoji="0" lang="de-AT" sz="1300" b="0" i="0" u="none" strike="noStrike" cap="none" normalizeH="0" baseline="0" noProof="0" dirty="0" smtClean="0">
                          <a:ln>
                            <a:noFill/>
                          </a:ln>
                          <a:solidFill>
                            <a:schemeClr val="tx1"/>
                          </a:solidFill>
                          <a:effectLst/>
                          <a:latin typeface="Arial" charset="0"/>
                        </a:rPr>
                        <a:t>Schwankungsbreite</a:t>
                      </a:r>
                    </a:p>
                  </a:txBody>
                  <a:tcPr marL="91431" marR="91431" marT="45679" marB="45679" anchor="ct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0000"/>
                        </a:lnSpc>
                      </a:pPr>
                      <a:r>
                        <a:rPr lang="de-DE" sz="1300" baseline="0" dirty="0" smtClean="0">
                          <a:solidFill>
                            <a:srgbClr val="000000"/>
                          </a:solidFill>
                        </a:rPr>
                        <a:t>Die maximale Schwankungsbreite für die Gruppe der n=400 Frauen beträgt </a:t>
                      </a:r>
                      <a:r>
                        <a:rPr lang="de-DE" sz="1300" b="0" baseline="0" dirty="0" smtClean="0">
                          <a:solidFill>
                            <a:srgbClr val="000000"/>
                          </a:solidFill>
                        </a:rPr>
                        <a:t>+/- 5,00 </a:t>
                      </a:r>
                      <a:r>
                        <a:rPr lang="de-DE" sz="1300" baseline="0" dirty="0" smtClean="0">
                          <a:solidFill>
                            <a:srgbClr val="000000"/>
                          </a:solidFill>
                        </a:rPr>
                        <a:t>Prozentpunkte und für die Gruppe der n=200 Männer +/- 7,10 Prozentpunkte bei einem Signifikanzniveau von 95,45 Prozent. </a:t>
                      </a:r>
                    </a:p>
                    <a:p>
                      <a:pPr marL="0" marR="0" indent="0" algn="just" defTabSz="872514" rtl="0" eaLnBrk="1" fontAlgn="auto" latinLnBrk="0" hangingPunct="1">
                        <a:lnSpc>
                          <a:spcPct val="110000"/>
                        </a:lnSpc>
                        <a:spcBef>
                          <a:spcPts val="0"/>
                        </a:spcBef>
                        <a:spcAft>
                          <a:spcPts val="0"/>
                        </a:spcAft>
                        <a:buClrTx/>
                        <a:buSzTx/>
                        <a:buFontTx/>
                        <a:buNone/>
                        <a:tabLst/>
                        <a:defRPr/>
                      </a:pPr>
                      <a:endParaRPr lang="de-DE" sz="500" baseline="0" dirty="0" smtClean="0">
                        <a:solidFill>
                          <a:srgbClr val="000000"/>
                        </a:solidFill>
                      </a:endParaRPr>
                    </a:p>
                    <a:p>
                      <a:pPr marL="0" marR="0" indent="0" algn="just" defTabSz="872514" rtl="0" eaLnBrk="1" fontAlgn="auto" latinLnBrk="0" hangingPunct="1">
                        <a:lnSpc>
                          <a:spcPct val="110000"/>
                        </a:lnSpc>
                        <a:spcBef>
                          <a:spcPts val="0"/>
                        </a:spcBef>
                        <a:spcAft>
                          <a:spcPts val="0"/>
                        </a:spcAft>
                        <a:buClrTx/>
                        <a:buSzTx/>
                        <a:buFontTx/>
                        <a:buNone/>
                        <a:tabLst/>
                        <a:defRPr/>
                      </a:pPr>
                      <a:r>
                        <a:rPr lang="de-DE" sz="1000" baseline="0" dirty="0" smtClean="0">
                          <a:solidFill>
                            <a:srgbClr val="000000"/>
                          </a:solidFill>
                        </a:rPr>
                        <a:t>Aufgrund der geringen Fallzahlen sind die Ergebnisse insbesondere in den soziodemografischen Untergruppen nur richtwertartig zu interpretieren.</a:t>
                      </a:r>
                    </a:p>
                  </a:txBody>
                  <a:tcPr marL="91431" marR="91431" marT="45679" marB="45679" anchor="ctr" horzOverflow="overflow">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606187">
                <a:tc>
                  <a:txBody>
                    <a:bodyPr/>
                    <a:lstStyle/>
                    <a:p>
                      <a:pPr marL="0" marR="0" lvl="0" indent="0" algn="ctr" defTabSz="914400" rtl="0" eaLnBrk="1" fontAlgn="base" latinLnBrk="0" hangingPunct="1">
                        <a:lnSpc>
                          <a:spcPct val="110000"/>
                        </a:lnSpc>
                        <a:spcBef>
                          <a:spcPts val="0"/>
                        </a:spcBef>
                        <a:spcAft>
                          <a:spcPct val="0"/>
                        </a:spcAft>
                        <a:buClrTx/>
                        <a:buSzTx/>
                        <a:buFontTx/>
                        <a:buNone/>
                        <a:tabLst/>
                      </a:pPr>
                      <a:r>
                        <a:rPr kumimoji="0" lang="de-AT" sz="1300" b="0" i="0" u="none" strike="noStrike" cap="none" normalizeH="0" baseline="0" noProof="0" dirty="0" smtClean="0">
                          <a:ln>
                            <a:noFill/>
                          </a:ln>
                          <a:solidFill>
                            <a:schemeClr val="tx1"/>
                          </a:solidFill>
                          <a:effectLst/>
                          <a:latin typeface="Arial" charset="0"/>
                        </a:rPr>
                        <a:t>Feldarbeit</a:t>
                      </a:r>
                    </a:p>
                  </a:txBody>
                  <a:tcPr marL="91431" marR="91431" marT="45679" marB="45679" anchor="ctr" horzOverflow="overflow">
                    <a:lnL>
                      <a:noFill/>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base" latinLnBrk="0" hangingPunct="1">
                        <a:lnSpc>
                          <a:spcPct val="110000"/>
                        </a:lnSpc>
                        <a:spcBef>
                          <a:spcPts val="0"/>
                        </a:spcBef>
                        <a:spcAft>
                          <a:spcPct val="0"/>
                        </a:spcAft>
                        <a:buClrTx/>
                        <a:buSzTx/>
                        <a:buFontTx/>
                        <a:buNone/>
                        <a:tabLst/>
                      </a:pPr>
                      <a:r>
                        <a:rPr kumimoji="0" lang="de-AT"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Die Interviews wurden von </a:t>
                      </a:r>
                      <a:r>
                        <a:rPr kumimoji="0" lang="de-AT" sz="1300" b="1"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6. bis 21. März 2017 </a:t>
                      </a:r>
                      <a:r>
                        <a:rPr kumimoji="0" lang="de-AT" sz="1300" b="0" i="0" u="none" strike="noStrike" cap="none" normalizeH="0" baseline="0" noProof="0" dirty="0" smtClean="0">
                          <a:ln>
                            <a:noFill/>
                          </a:ln>
                          <a:solidFill>
                            <a:schemeClr val="tx1"/>
                          </a:solidFill>
                          <a:effectLst/>
                          <a:latin typeface="Arial" panose="020B0604020202020204" pitchFamily="34" charset="0"/>
                          <a:cs typeface="Arial" panose="020B0604020202020204" pitchFamily="34" charset="0"/>
                        </a:rPr>
                        <a:t>erhoben.</a:t>
                      </a:r>
                    </a:p>
                  </a:txBody>
                  <a:tcPr marL="91431" marR="91431" marT="45679" marB="45679"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576959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60848"/>
            <a:ext cx="69437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Lebensziele: Familie vs. Beruf</a:t>
            </a:r>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6:	</a:t>
            </a:r>
            <a:r>
              <a:rPr lang="de-DE" dirty="0" smtClean="0"/>
              <a:t>"</a:t>
            </a:r>
            <a:r>
              <a:rPr lang="de-DE" dirty="0"/>
              <a:t>Wenn Sie nun an Ihre persönliche Situation und Ihre Lebensziele denken. Was würden Sie sagen, was Ihnen wichtiger ist: eher Ihre Familie, eher Ihr Beruf, oder ist Ihnen beides gleich wichtig?"</a:t>
            </a:r>
            <a:endParaRPr lang="de-DE" noProof="0" dirty="0"/>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1535088" y="5373216"/>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Positionsrahmen 9"/>
          <p:cNvSpPr/>
          <p:nvPr/>
        </p:nvSpPr>
        <p:spPr>
          <a:xfrm>
            <a:off x="5516309" y="5490981"/>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68442407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556792"/>
            <a:ext cx="85629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a:xfrm>
            <a:off x="437004" y="72000"/>
            <a:ext cx="7879412" cy="576000"/>
          </a:xfrm>
        </p:spPr>
        <p:txBody>
          <a:bodyPr/>
          <a:lstStyle/>
          <a:p>
            <a:r>
              <a:rPr lang="de-AT" dirty="0"/>
              <a:t>Bedeutung einer selbständigen und unabhängigen Lebensführung</a:t>
            </a:r>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7:	</a:t>
            </a:r>
            <a:r>
              <a:rPr lang="de-DE" dirty="0" smtClean="0"/>
              <a:t>"</a:t>
            </a:r>
            <a:r>
              <a:rPr lang="de-DE" dirty="0"/>
              <a:t>Wie wichtig ist es Ihnen, selbständig und unabhängig von anderen Ihr Leben zu führen? Würden Sie sagen sehr wichtig, einigermaßen wichtig, eher nicht wichtig oder überhaupt nicht wichtig</a:t>
            </a:r>
            <a:r>
              <a:rPr lang="de-DE" dirty="0" smtClean="0"/>
              <a:t>?" </a:t>
            </a:r>
            <a:endParaRPr lang="de-DE" noProof="0" dirty="0"/>
          </a:p>
        </p:txBody>
      </p:sp>
      <p:sp>
        <p:nvSpPr>
          <p:cNvPr id="7" name="Textplatzhalter 6"/>
          <p:cNvSpPr>
            <a:spLocks noGrp="1"/>
          </p:cNvSpPr>
          <p:nvPr>
            <p:ph type="body" sz="quarter" idx="18"/>
          </p:nvPr>
        </p:nvSpPr>
        <p:spPr/>
        <p:txBody>
          <a:bodyPr/>
          <a:lstStyle/>
          <a:p>
            <a:pPr marL="85725"/>
            <a:r>
              <a:rPr lang="de-AT" sz="1100" noProof="0" dirty="0" smtClean="0"/>
              <a:t>Basis:  </a:t>
            </a:r>
            <a:r>
              <a:rPr lang="de-AT" sz="1100" noProof="0" dirty="0" err="1" smtClean="0"/>
              <a:t>OÖ</a:t>
            </a:r>
            <a:r>
              <a:rPr lang="de-AT" sz="1100" noProof="0" dirty="0" smtClean="0"/>
              <a:t> Frauen 16-65 Jahre (n=400)</a:t>
            </a:r>
            <a:endParaRPr lang="de-DE" sz="1100" noProof="0" dirty="0"/>
          </a:p>
        </p:txBody>
      </p:sp>
      <p:sp>
        <p:nvSpPr>
          <p:cNvPr id="8" name="Positionsrahmen 7"/>
          <p:cNvSpPr/>
          <p:nvPr/>
        </p:nvSpPr>
        <p:spPr>
          <a:xfrm>
            <a:off x="4427984" y="3358270"/>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7812426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83" y="1556792"/>
            <a:ext cx="85153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Zukunftsthemen für Frauen in Oberösterreich </a:t>
            </a:r>
            <a:r>
              <a:rPr lang="de-AT" dirty="0" smtClean="0"/>
              <a:t>– spontan </a:t>
            </a:r>
            <a:endParaRPr lang="de-DE" noProof="0" dirty="0"/>
          </a:p>
        </p:txBody>
      </p:sp>
      <p:sp>
        <p:nvSpPr>
          <p:cNvPr id="6" name="Textplatzhalter 5"/>
          <p:cNvSpPr>
            <a:spLocks noGrp="1"/>
          </p:cNvSpPr>
          <p:nvPr>
            <p:ph type="body" sz="quarter" idx="17"/>
          </p:nvPr>
        </p:nvSpPr>
        <p:spPr>
          <a:xfrm>
            <a:off x="287338" y="1052736"/>
            <a:ext cx="8569325" cy="669802"/>
          </a:xfrm>
        </p:spPr>
        <p:txBody>
          <a:bodyPr/>
          <a:lstStyle/>
          <a:p>
            <a:pPr marL="717550" indent="-631825">
              <a:tabLst>
                <a:tab pos="717550" algn="l"/>
              </a:tabLst>
            </a:pPr>
            <a:r>
              <a:rPr lang="de-DE" noProof="0" dirty="0" smtClean="0"/>
              <a:t>Frage 2 F:	</a:t>
            </a:r>
            <a:r>
              <a:rPr lang="de-DE" dirty="0" smtClean="0"/>
              <a:t>"</a:t>
            </a:r>
            <a:r>
              <a:rPr lang="de-DE" dirty="0"/>
              <a:t>Wenn Sie nun an die kommenden Jahre und die verschiedenen Aspekte und Themen in Ihrem Leben als Frau denken. Welche Themen und Lebensbereiche werden in der Zukunft insgesamt für Sie und die Frauen in Oberösterreich besonders wichtig</a:t>
            </a:r>
            <a:r>
              <a:rPr lang="de-DE" dirty="0" smtClean="0"/>
              <a:t>?" </a:t>
            </a:r>
            <a:r>
              <a:rPr lang="de-DE" i="1" dirty="0" smtClean="0"/>
              <a:t>(offene Fragestellung)</a:t>
            </a:r>
          </a:p>
          <a:p>
            <a:pPr marL="717550" indent="-631825">
              <a:tabLst>
                <a:tab pos="717550" algn="l"/>
              </a:tabLst>
            </a:pPr>
            <a:r>
              <a:rPr lang="de-DE" dirty="0"/>
              <a:t>Frage </a:t>
            </a:r>
            <a:r>
              <a:rPr lang="de-DE" dirty="0" smtClean="0"/>
              <a:t>2 M:</a:t>
            </a:r>
            <a:r>
              <a:rPr lang="de-DE" dirty="0"/>
              <a:t>	</a:t>
            </a:r>
            <a:r>
              <a:rPr lang="de-DE" dirty="0" smtClean="0"/>
              <a:t>"</a:t>
            </a:r>
            <a:r>
              <a:rPr lang="de-DE" dirty="0"/>
              <a:t>Wenn Sie nun an die kommenden Jahre und die verschiedenen Aspekte und Themen in dem Leben einer Frau denken. Welche Themen und Lebensbereiche werden Ihrer Meinung nach in der Zukunft insgesamt für Frauen in Oberösterreich besonders wichtig</a:t>
            </a:r>
            <a:r>
              <a:rPr lang="de-DE" dirty="0" smtClean="0"/>
              <a:t>?" </a:t>
            </a:r>
            <a:r>
              <a:rPr lang="de-DE" i="1" dirty="0"/>
              <a:t>(offene Fragestellung)</a:t>
            </a:r>
            <a:endParaRPr lang="de-DE" dirty="0"/>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7655768" y="291236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Positionsrahmen 9"/>
          <p:cNvSpPr/>
          <p:nvPr/>
        </p:nvSpPr>
        <p:spPr>
          <a:xfrm>
            <a:off x="5423520" y="2348880"/>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1" name="Positionsrahmen 10"/>
          <p:cNvSpPr/>
          <p:nvPr/>
        </p:nvSpPr>
        <p:spPr>
          <a:xfrm>
            <a:off x="5258723" y="255232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2" name="Positionsrahmen 11"/>
          <p:cNvSpPr/>
          <p:nvPr/>
        </p:nvSpPr>
        <p:spPr>
          <a:xfrm>
            <a:off x="4415408" y="386104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3" name="Positionsrahmen 12"/>
          <p:cNvSpPr/>
          <p:nvPr/>
        </p:nvSpPr>
        <p:spPr>
          <a:xfrm>
            <a:off x="4415408" y="4064496"/>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27995381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07" y="1842391"/>
            <a:ext cx="8477073" cy="465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Zukunftsthemen für Frauen in Oberösterreich </a:t>
            </a:r>
            <a:r>
              <a:rPr lang="de-AT" dirty="0" smtClean="0"/>
              <a:t>– gestützt </a:t>
            </a:r>
            <a:endParaRPr lang="de-AT" dirty="0"/>
          </a:p>
        </p:txBody>
      </p:sp>
      <p:sp>
        <p:nvSpPr>
          <p:cNvPr id="6" name="Textplatzhalter 5"/>
          <p:cNvSpPr>
            <a:spLocks noGrp="1"/>
          </p:cNvSpPr>
          <p:nvPr>
            <p:ph type="body" sz="quarter" idx="17"/>
          </p:nvPr>
        </p:nvSpPr>
        <p:spPr>
          <a:xfrm>
            <a:off x="287338" y="1052736"/>
            <a:ext cx="8569325" cy="808301"/>
          </a:xfrm>
        </p:spPr>
        <p:txBody>
          <a:bodyPr/>
          <a:lstStyle/>
          <a:p>
            <a:pPr marL="717550" indent="-631825">
              <a:tabLst>
                <a:tab pos="717550" algn="l"/>
              </a:tabLst>
            </a:pPr>
            <a:r>
              <a:rPr lang="de-DE" dirty="0"/>
              <a:t>Frage 5 F:	"Ich lese Ihnen nun einige Themen und Lebensbereiche von Frauen in Oberösterreich vor. Was meinen Sie: Wird die Bedeutung dieser Themen in den kommenden fünf bis zehn Jahren stark zunehmen, leicht zunehmen, leicht abnehmen, stark abnehmen oder gleich bleiben?"</a:t>
            </a:r>
          </a:p>
          <a:p>
            <a:pPr marL="717550" indent="-631825">
              <a:tabLst>
                <a:tab pos="717550" algn="l"/>
              </a:tabLst>
            </a:pPr>
            <a:r>
              <a:rPr lang="de-DE" dirty="0"/>
              <a:t>Frage 5 M:	"Denken Sie nun bitte weiterhin an Frauen in Oberösterreich. Ich lese Ihnen nun einige Themen und Lebensbereiche von Frauen in Oberösterreich vor. Was meinen Sie: Wird die Bedeutung dieser Themen in den kommenden fünf bis zehn Jahren für Frauen in Oberösterreich stark zunehmen, leicht zunehmen, leicht abnehmen, stark abnehmen oder gleich bleiben?"</a:t>
            </a:r>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4283968" y="471256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30365424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1544655"/>
            <a:ext cx="85629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Wahrnehmung von Frauen in Führungspositionen</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3:	</a:t>
            </a:r>
            <a:r>
              <a:rPr lang="de-DE" dirty="0" smtClean="0"/>
              <a:t>"</a:t>
            </a:r>
            <a:r>
              <a:rPr lang="de-DE" dirty="0"/>
              <a:t>Ich lese Ihnen nun unterschiedliche Bereiche des öffentlichen Lebens vor. Bitte sagen Sie mir, in welchen dieser Bereiche Sie verstärkt Frauen in Führungspositionen wahrnehmen?"</a:t>
            </a:r>
            <a:endParaRPr lang="de-DE" noProof="0" dirty="0"/>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8159824" y="2831893"/>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0" name="Positionsrahmen 9"/>
          <p:cNvSpPr/>
          <p:nvPr/>
        </p:nvSpPr>
        <p:spPr>
          <a:xfrm>
            <a:off x="8151134" y="3068960"/>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1" name="Positionsrahmen 10"/>
          <p:cNvSpPr/>
          <p:nvPr/>
        </p:nvSpPr>
        <p:spPr>
          <a:xfrm>
            <a:off x="8140501" y="3920480"/>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18281030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65870"/>
            <a:ext cx="82105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Aussagen rund um Einkommen und Berufswelt</a:t>
            </a:r>
          </a:p>
        </p:txBody>
      </p:sp>
      <p:sp>
        <p:nvSpPr>
          <p:cNvPr id="6" name="Textplatzhalter 5"/>
          <p:cNvSpPr>
            <a:spLocks noGrp="1"/>
          </p:cNvSpPr>
          <p:nvPr>
            <p:ph type="body" sz="quarter" idx="17"/>
          </p:nvPr>
        </p:nvSpPr>
        <p:spPr>
          <a:xfrm>
            <a:off x="287338" y="1052736"/>
            <a:ext cx="8569325" cy="669802"/>
          </a:xfrm>
        </p:spPr>
        <p:txBody>
          <a:bodyPr/>
          <a:lstStyle/>
          <a:p>
            <a:pPr marL="717550" indent="-631825">
              <a:tabLst>
                <a:tab pos="717550" algn="l"/>
              </a:tabLst>
            </a:pPr>
            <a:r>
              <a:rPr lang="de-DE" noProof="0" dirty="0" smtClean="0"/>
              <a:t>Frage 8 F:	</a:t>
            </a:r>
            <a:r>
              <a:rPr lang="de-DE" dirty="0" smtClean="0"/>
              <a:t>"</a:t>
            </a:r>
            <a:r>
              <a:rPr lang="de-DE" dirty="0"/>
              <a:t>Ich lese Ihnen nun einige Aussagen und Aspekte rund um </a:t>
            </a:r>
            <a:r>
              <a:rPr lang="de-DE" u="sng" dirty="0"/>
              <a:t>Einkommen und Berufswelt</a:t>
            </a:r>
            <a:r>
              <a:rPr lang="de-DE" dirty="0"/>
              <a:t> vor. Bitte sagen Sie mir, ob Sie der jeweiligen Aussage voll und ganz, einigermaßen, eher nicht oder überhaupt nicht zustimmen</a:t>
            </a:r>
            <a:r>
              <a:rPr lang="de-DE" dirty="0" smtClean="0"/>
              <a:t>?"</a:t>
            </a:r>
          </a:p>
          <a:p>
            <a:pPr marL="717550" indent="-631825">
              <a:tabLst>
                <a:tab pos="717550" algn="l"/>
              </a:tabLst>
            </a:pPr>
            <a:r>
              <a:rPr lang="de-DE" dirty="0"/>
              <a:t>Frage </a:t>
            </a:r>
            <a:r>
              <a:rPr lang="de-DE" dirty="0" smtClean="0"/>
              <a:t>8 M:</a:t>
            </a:r>
            <a:r>
              <a:rPr lang="de-DE" dirty="0"/>
              <a:t>	</a:t>
            </a:r>
            <a:r>
              <a:rPr lang="de-DE" dirty="0" smtClean="0"/>
              <a:t>"</a:t>
            </a:r>
            <a:r>
              <a:rPr lang="de-DE" dirty="0"/>
              <a:t>Ich lese Ihnen nun einige Aussagen und Aspekte rund um </a:t>
            </a:r>
            <a:r>
              <a:rPr lang="de-DE" u="sng" dirty="0"/>
              <a:t>Einkommen und Berufswelt</a:t>
            </a:r>
            <a:r>
              <a:rPr lang="de-DE" dirty="0"/>
              <a:t> der Frauen in Oberösterreich vor. Bitte sagen Sie mir, ob Sie der jeweiligen Aussage voll und ganz, einigermaßen, eher nicht oder überhaupt nicht zustimmen?"</a:t>
            </a:r>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4211960" y="3056384"/>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0" name="Positionsrahmen 9"/>
          <p:cNvSpPr/>
          <p:nvPr/>
        </p:nvSpPr>
        <p:spPr>
          <a:xfrm>
            <a:off x="3966426" y="3933056"/>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1" name="Positionsrahmen 10"/>
          <p:cNvSpPr/>
          <p:nvPr/>
        </p:nvSpPr>
        <p:spPr>
          <a:xfrm>
            <a:off x="3881593" y="4780218"/>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12723077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40" y="1772816"/>
            <a:ext cx="78105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Aussagen rund um die Betreuung von Familienangehörigen</a:t>
            </a:r>
          </a:p>
        </p:txBody>
      </p:sp>
      <p:sp>
        <p:nvSpPr>
          <p:cNvPr id="6" name="Textplatzhalter 5"/>
          <p:cNvSpPr>
            <a:spLocks noGrp="1"/>
          </p:cNvSpPr>
          <p:nvPr>
            <p:ph type="body" sz="quarter" idx="17"/>
          </p:nvPr>
        </p:nvSpPr>
        <p:spPr>
          <a:xfrm>
            <a:off x="287338" y="1052736"/>
            <a:ext cx="8569325" cy="808301"/>
          </a:xfrm>
        </p:spPr>
        <p:txBody>
          <a:bodyPr/>
          <a:lstStyle/>
          <a:p>
            <a:pPr marL="717550" indent="-631825">
              <a:tabLst>
                <a:tab pos="717550" algn="l"/>
              </a:tabLst>
            </a:pPr>
            <a:r>
              <a:rPr lang="de-DE" noProof="0" dirty="0" smtClean="0"/>
              <a:t>Frage 9 F:	</a:t>
            </a:r>
            <a:r>
              <a:rPr lang="de-DE" dirty="0" smtClean="0"/>
              <a:t>"</a:t>
            </a:r>
            <a:r>
              <a:rPr lang="de-DE" dirty="0"/>
              <a:t>Ich lese Ihnen nun einige Aussagen und Aspekte rund um die </a:t>
            </a:r>
            <a:r>
              <a:rPr lang="de-DE" u="sng" dirty="0"/>
              <a:t>Betreuung von Familienangehörigen</a:t>
            </a:r>
            <a:r>
              <a:rPr lang="de-DE" dirty="0"/>
              <a:t>, also Kindern oder zu pflegenden Eltern, vor. Bitte sagen Sie mir, ob Sie der jeweiligen Aussage voll und ganz, einigermaßen, eher nicht oder überhaupt nicht zustimmen</a:t>
            </a:r>
            <a:r>
              <a:rPr lang="de-DE" dirty="0" smtClean="0"/>
              <a:t>?"</a:t>
            </a:r>
          </a:p>
          <a:p>
            <a:pPr marL="717550" indent="-631825">
              <a:tabLst>
                <a:tab pos="717550" algn="l"/>
              </a:tabLst>
            </a:pPr>
            <a:r>
              <a:rPr lang="de-DE" dirty="0"/>
              <a:t>Frage </a:t>
            </a:r>
            <a:r>
              <a:rPr lang="de-DE" dirty="0" smtClean="0"/>
              <a:t>9 M:</a:t>
            </a:r>
            <a:r>
              <a:rPr lang="de-DE" dirty="0"/>
              <a:t>	</a:t>
            </a:r>
            <a:r>
              <a:rPr lang="de-DE" dirty="0" smtClean="0"/>
              <a:t>"</a:t>
            </a:r>
            <a:r>
              <a:rPr lang="de-DE" dirty="0"/>
              <a:t>Denken Sie bitte weiterhin an Frauen in Oberösterreich. Ich lese Ihnen nun einige Aussagen und Aspekte rund um die </a:t>
            </a:r>
            <a:r>
              <a:rPr lang="de-DE" u="sng" dirty="0"/>
              <a:t>Betreuung von Familienangehörigen</a:t>
            </a:r>
            <a:r>
              <a:rPr lang="de-DE" dirty="0"/>
              <a:t>, also Kindern oder zu pflegenden Eltern, durch Frauen in Oberösterreich vor. Bitte sagen Sie mir, ob Sie der jeweiligen Aussage voll und ganz, einigermaßen, eher nicht oder überhaupt nicht zustimmen?"</a:t>
            </a:r>
          </a:p>
        </p:txBody>
      </p:sp>
      <p:sp>
        <p:nvSpPr>
          <p:cNvPr id="7" name="Textplatzhalter 6"/>
          <p:cNvSpPr>
            <a:spLocks noGrp="1"/>
          </p:cNvSpPr>
          <p:nvPr>
            <p:ph type="body" sz="quarter" idx="18"/>
          </p:nvPr>
        </p:nvSpPr>
        <p:spPr/>
        <p:txBody>
          <a:bodyPr/>
          <a:lstStyle/>
          <a:p>
            <a:pPr marL="85725"/>
            <a:r>
              <a:rPr lang="de-AT" sz="1100" dirty="0"/>
              <a:t>Basis:  </a:t>
            </a:r>
            <a:r>
              <a:rPr lang="de-AT" sz="1100" dirty="0" err="1" smtClean="0"/>
              <a:t>OÖ</a:t>
            </a:r>
            <a:r>
              <a:rPr lang="de-AT" sz="1100" dirty="0" smtClean="0"/>
              <a:t> Frauen 16-65 Jahre (n=400) </a:t>
            </a:r>
            <a:r>
              <a:rPr lang="de-AT" sz="1100" dirty="0"/>
              <a:t>/ OÖ Männer 16-65 Jahre (n=202)</a:t>
            </a:r>
            <a:endParaRPr lang="de-DE" sz="1100" dirty="0"/>
          </a:p>
        </p:txBody>
      </p:sp>
      <p:sp>
        <p:nvSpPr>
          <p:cNvPr id="9" name="Textfeld 8"/>
          <p:cNvSpPr txBox="1"/>
          <p:nvPr/>
        </p:nvSpPr>
        <p:spPr>
          <a:xfrm>
            <a:off x="1403648" y="6613780"/>
            <a:ext cx="3547766" cy="230832"/>
          </a:xfrm>
          <a:prstGeom prst="rect">
            <a:avLst/>
          </a:prstGeom>
          <a:noFill/>
        </p:spPr>
        <p:txBody>
          <a:bodyPr wrap="none" rtlCol="0">
            <a:spAutoFit/>
          </a:bodyPr>
          <a:lstStyle/>
          <a:p>
            <a:r>
              <a:rPr lang="de-AT" sz="900" dirty="0" smtClean="0"/>
              <a:t>n=202, OÖ Männer 16-65 Jahre, März 2017, Archiv-Nr. 217013</a:t>
            </a:r>
            <a:endParaRPr lang="de-AT" sz="900" dirty="0"/>
          </a:p>
        </p:txBody>
      </p:sp>
      <p:sp>
        <p:nvSpPr>
          <p:cNvPr id="8" name="Positionsrahmen 7"/>
          <p:cNvSpPr/>
          <p:nvPr/>
        </p:nvSpPr>
        <p:spPr>
          <a:xfrm>
            <a:off x="3995936" y="3356992"/>
            <a:ext cx="228600" cy="228600"/>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Tree>
    <p:extLst>
      <p:ext uri="{BB962C8B-B14F-4D97-AF65-F5344CB8AC3E}">
        <p14:creationId xmlns:p14="http://schemas.microsoft.com/office/powerpoint/2010/main" val="13069632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olienmaster_IMAS2011">
  <a:themeElements>
    <a:clrScheme name="IMAS">
      <a:dk1>
        <a:sysClr val="windowText" lastClr="000000"/>
      </a:dk1>
      <a:lt1>
        <a:sysClr val="window" lastClr="FFFFFF"/>
      </a:lt1>
      <a:dk2>
        <a:srgbClr val="A20E2F"/>
      </a:dk2>
      <a:lt2>
        <a:srgbClr val="A5A5A5"/>
      </a:lt2>
      <a:accent1>
        <a:srgbClr val="A20E2F"/>
      </a:accent1>
      <a:accent2>
        <a:srgbClr val="9E1072"/>
      </a:accent2>
      <a:accent3>
        <a:srgbClr val="5F497A"/>
      </a:accent3>
      <a:accent4>
        <a:srgbClr val="53B0C9"/>
      </a:accent4>
      <a:accent5>
        <a:srgbClr val="18424D"/>
      </a:accent5>
      <a:accent6>
        <a:srgbClr val="36331E"/>
      </a:accent6>
      <a:hlink>
        <a:srgbClr val="586D2C"/>
      </a:hlink>
      <a:folHlink>
        <a:srgbClr val="2C2C2C"/>
      </a:folHlink>
    </a:clrScheme>
    <a:fontScheme name="IMAS versu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1907</Words>
  <Application>Microsoft Office PowerPoint</Application>
  <PresentationFormat>Bildschirmpräsentation (4:3)</PresentationFormat>
  <Paragraphs>134</Paragraphs>
  <Slides>17</Slides>
  <Notes>17</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Folienmaster_IMAS2011</vt:lpstr>
      <vt:lpstr>PowerPoint-Präsentation</vt:lpstr>
      <vt:lpstr>Forschungsdesign</vt:lpstr>
      <vt:lpstr>Lebensziele: Familie vs. Beruf</vt:lpstr>
      <vt:lpstr>Bedeutung einer selbständigen und unabhängigen Lebensführung</vt:lpstr>
      <vt:lpstr>Zukunftsthemen für Frauen in Oberösterreich – spontan </vt:lpstr>
      <vt:lpstr>Zukunftsthemen für Frauen in Oberösterreich – gestützt </vt:lpstr>
      <vt:lpstr>Wahrnehmung von Frauen in Führungspositionen</vt:lpstr>
      <vt:lpstr>Aussagen rund um Einkommen und Berufswelt</vt:lpstr>
      <vt:lpstr>Aussagen rund um die Betreuung von Familienangehörigen</vt:lpstr>
      <vt:lpstr>Maßnahmen zur Erleichterung der Vereinbarkeit von Familie und Beruf </vt:lpstr>
      <vt:lpstr>Aussagen rund um das Thema Bildung</vt:lpstr>
      <vt:lpstr>Management Summary – Grundstimmung und Lebenseinstellung</vt:lpstr>
      <vt:lpstr>Management Summary – Zukunftsthemen</vt:lpstr>
      <vt:lpstr>Management Summary – Einkommen und Berufswelt</vt:lpstr>
      <vt:lpstr>Management Summary – Betreuung von Familienangehörigen</vt:lpstr>
      <vt:lpstr>Management Summary – Bildung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Anderl, Cornelia</cp:lastModifiedBy>
  <cp:revision>297</cp:revision>
  <cp:lastPrinted>2017-04-03T06:30:37Z</cp:lastPrinted>
  <dcterms:created xsi:type="dcterms:W3CDTF">2011-02-08T18:04:37Z</dcterms:created>
  <dcterms:modified xsi:type="dcterms:W3CDTF">2017-04-05T08:05:36Z</dcterms:modified>
</cp:coreProperties>
</file>